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769" r:id="rId2"/>
    <p:sldId id="1110" r:id="rId3"/>
    <p:sldId id="1138" r:id="rId4"/>
    <p:sldId id="1183" r:id="rId5"/>
    <p:sldId id="1182" r:id="rId6"/>
    <p:sldId id="1190" r:id="rId7"/>
    <p:sldId id="1191" r:id="rId8"/>
    <p:sldId id="1170" r:id="rId9"/>
    <p:sldId id="1192" r:id="rId10"/>
    <p:sldId id="1171" r:id="rId11"/>
    <p:sldId id="1193" r:id="rId12"/>
    <p:sldId id="1172" r:id="rId13"/>
    <p:sldId id="1241" r:id="rId14"/>
    <p:sldId id="1173" r:id="rId15"/>
    <p:sldId id="1184" r:id="rId16"/>
    <p:sldId id="1174" r:id="rId17"/>
    <p:sldId id="1242" r:id="rId18"/>
    <p:sldId id="1250" r:id="rId19"/>
    <p:sldId id="1251" r:id="rId20"/>
    <p:sldId id="1252" r:id="rId21"/>
    <p:sldId id="1253" r:id="rId22"/>
    <p:sldId id="1169" r:id="rId23"/>
    <p:sldId id="1139" r:id="rId24"/>
    <p:sldId id="1125" r:id="rId25"/>
    <p:sldId id="1126" r:id="rId26"/>
    <p:sldId id="1127" r:id="rId27"/>
    <p:sldId id="1128" r:id="rId28"/>
    <p:sldId id="1129" r:id="rId29"/>
    <p:sldId id="1130" r:id="rId30"/>
    <p:sldId id="1131" r:id="rId31"/>
    <p:sldId id="1132" r:id="rId32"/>
    <p:sldId id="1175" r:id="rId33"/>
    <p:sldId id="1243" r:id="rId34"/>
    <p:sldId id="1176" r:id="rId35"/>
    <p:sldId id="1244" r:id="rId36"/>
    <p:sldId id="1177" r:id="rId37"/>
    <p:sldId id="1186" r:id="rId38"/>
    <p:sldId id="1187" r:id="rId39"/>
    <p:sldId id="1178" r:id="rId40"/>
    <p:sldId id="1245" r:id="rId41"/>
    <p:sldId id="1179" r:id="rId42"/>
    <p:sldId id="1246" r:id="rId43"/>
    <p:sldId id="1247" r:id="rId44"/>
    <p:sldId id="1248" r:id="rId45"/>
    <p:sldId id="1249" r:id="rId46"/>
    <p:sldId id="1181" r:id="rId47"/>
    <p:sldId id="1188" r:id="rId48"/>
    <p:sldId id="1189" r:id="rId49"/>
    <p:sldId id="1133" r:id="rId50"/>
    <p:sldId id="1134" r:id="rId51"/>
    <p:sldId id="1135" r:id="rId52"/>
    <p:sldId id="1136" r:id="rId53"/>
    <p:sldId id="1137" r:id="rId54"/>
    <p:sldId id="1095" r:id="rId55"/>
    <p:sldId id="69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700"/>
    <a:srgbClr val="D15F09"/>
    <a:srgbClr val="0A8CD6"/>
    <a:srgbClr val="F43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3" autoAdjust="0"/>
    <p:restoredTop sz="94655"/>
  </p:normalViewPr>
  <p:slideViewPr>
    <p:cSldViewPr snapToGrid="0" snapToObjects="1" showGuides="1">
      <p:cViewPr varScale="1">
        <p:scale>
          <a:sx n="74" d="100"/>
          <a:sy n="74" d="100"/>
        </p:scale>
        <p:origin x="432" y="72"/>
      </p:cViewPr>
      <p:guideLst>
        <p:guide orient="horz" pos="2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165A3-7737-1346-94F0-7D48583D763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BB88E-CB48-954A-9045-81631D66D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74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B816B-E79C-456D-86C0-0A5913EB9F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35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Lesson descriptions should be brief.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07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Share files on the team Web server.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00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411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493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7362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201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672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B816B-E79C-456D-86C0-0A5913EB9FE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150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302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488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006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403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168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059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19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E74AC-0885-874E-A792-24718D17CBD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3C595-BC92-4E4B-AD79-BAB240A4494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58.jpe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hyperlink" Target="http://www.google.co.in/imgres?imgurl=http://trak.in/wp-content/uploads/2007/05/zoho-application-suit.gif&amp;imgrefurl=http://trak.in/tags/business/2007/05/31/free-application-suit-that-will-change-the-way-we-work-2/&amp;usg=__W2u4tiyo25No7moGP1p0yjrk0So=&amp;h=299&amp;w=640&amp;sz=19&amp;hl=en&amp;start=4&amp;zoom=1&amp;tbnid=0aCHZIg55vs5BM:&amp;tbnh=64&amp;tbnw=137&amp;ei=GBDjTrnmEsbsrAfE2NmaCA&amp;prev=/search?q=zoho&amp;hl=en&amp;sa=G&amp;gbv=2&amp;tbm=isch&amp;itbs=1" TargetMode="External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jpeg"/><Relationship Id="rId14" Type="http://schemas.openxmlformats.org/officeDocument/2006/relationships/image" Target="../media/image6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864f5111a_0_94"/>
          <p:cNvSpPr/>
          <p:nvPr/>
        </p:nvSpPr>
        <p:spPr>
          <a:xfrm>
            <a:off x="1313180" y="3571336"/>
            <a:ext cx="9144000" cy="3286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31A8DF">
                  <a:alpha val="69803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031346" y="1095330"/>
            <a:ext cx="2143125" cy="9715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1"/>
            <a:ext cx="12192000" cy="8987246"/>
            <a:chOff x="1088259" y="681198"/>
            <a:chExt cx="12579968" cy="14016573"/>
          </a:xfrm>
        </p:grpSpPr>
        <p:grpSp>
          <p:nvGrpSpPr>
            <p:cNvPr id="3" name="Group 84"/>
            <p:cNvGrpSpPr>
              <a:grpSpLocks noChangeAspect="1"/>
            </p:cNvGrpSpPr>
            <p:nvPr/>
          </p:nvGrpSpPr>
          <p:grpSpPr bwMode="auto">
            <a:xfrm>
              <a:off x="1088259" y="5392045"/>
              <a:ext cx="10105263" cy="9305726"/>
              <a:chOff x="3384" y="1685"/>
              <a:chExt cx="910" cy="838"/>
            </a:xfrm>
            <a:solidFill>
              <a:schemeClr val="bg1">
                <a:alpha val="3000"/>
              </a:schemeClr>
            </a:solidFill>
          </p:grpSpPr>
          <p:sp>
            <p:nvSpPr>
              <p:cNvPr id="4" name="Freeform 85"/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" name="Freeform 86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" name="Freeform 87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9" name="Freeform 88"/>
            <p:cNvSpPr>
              <a:spLocks noEditPoints="1"/>
            </p:cNvSpPr>
            <p:nvPr/>
          </p:nvSpPr>
          <p:spPr bwMode="auto">
            <a:xfrm>
              <a:off x="5454038" y="681198"/>
              <a:ext cx="8214189" cy="6329338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sp>
        <p:nvSpPr>
          <p:cNvPr id="30" name="Shape 2907"/>
          <p:cNvSpPr/>
          <p:nvPr/>
        </p:nvSpPr>
        <p:spPr>
          <a:xfrm>
            <a:off x="8350355" y="6019503"/>
            <a:ext cx="427940" cy="427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9" name="Google Shape;149;g8864f5111a_0_94"/>
          <p:cNvSpPr/>
          <p:nvPr/>
        </p:nvSpPr>
        <p:spPr>
          <a:xfrm>
            <a:off x="246657" y="1762760"/>
            <a:ext cx="4740275" cy="4685030"/>
          </a:xfrm>
          <a:prstGeom prst="ellips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solidFill>
              <a:srgbClr val="0070C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50" name="Google Shape;150;g8864f5111a_0_94"/>
          <p:cNvSpPr/>
          <p:nvPr/>
        </p:nvSpPr>
        <p:spPr>
          <a:xfrm>
            <a:off x="478432" y="2028369"/>
            <a:ext cx="4310380" cy="4179570"/>
          </a:xfrm>
          <a:prstGeom prst="ellipse">
            <a:avLst/>
          </a:prstGeom>
          <a:solidFill>
            <a:srgbClr val="0A8C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51" name="Google Shape;151;g8864f5111a_0_94"/>
          <p:cNvSpPr/>
          <p:nvPr/>
        </p:nvSpPr>
        <p:spPr>
          <a:xfrm>
            <a:off x="724812" y="2290624"/>
            <a:ext cx="3816350" cy="36556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52" name="Google Shape;152;g8864f5111a_0_94"/>
          <p:cNvSpPr txBox="1">
            <a:spLocks noGrp="1"/>
          </p:cNvSpPr>
          <p:nvPr/>
        </p:nvSpPr>
        <p:spPr>
          <a:xfrm>
            <a:off x="5116830" y="1061085"/>
            <a:ext cx="6894195" cy="19354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Font typeface="Roboto Slab"/>
              <a:buNone/>
              <a:defRPr sz="3800" b="1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Open Sans" panose="020B0606030504020204"/>
              <a:buNone/>
            </a:pPr>
            <a:r>
              <a:rPr lang="en-US" sz="260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Welcomes you to the World of </a:t>
            </a:r>
            <a:br>
              <a:rPr lang="en-US" sz="260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r>
              <a:rPr lang="en-US" sz="2600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Software Solutions!</a:t>
            </a:r>
          </a:p>
        </p:txBody>
      </p:sp>
      <p:sp>
        <p:nvSpPr>
          <p:cNvPr id="153" name="Google Shape;153;g8864f5111a_0_94"/>
          <p:cNvSpPr/>
          <p:nvPr/>
        </p:nvSpPr>
        <p:spPr>
          <a:xfrm>
            <a:off x="5031105" y="3157220"/>
            <a:ext cx="6894195" cy="2237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Bluebase Software Services </a:t>
            </a:r>
            <a:r>
              <a:rPr lang="en-US" sz="20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is engaged in Development customized IT Solutions. We have built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web-based </a:t>
            </a:r>
            <a:r>
              <a:rPr lang="en-US" sz="20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applications and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mobile</a:t>
            </a:r>
            <a:r>
              <a:rPr lang="en-US" sz="20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applications to meet the customer requirements. We cater to the needs of customers to their satisfaction. We use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open source </a:t>
            </a:r>
            <a:r>
              <a:rPr lang="en-US" sz="20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technologies to lower the cost of ownership without compromising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Quality</a:t>
            </a:r>
            <a:r>
              <a:rPr lang="en-US" sz="20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Security and Ease of use.</a:t>
            </a:r>
            <a:endParaRPr sz="1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54" name="Google Shape;154;g8864f5111a_0_94" descr="G:\dinfini\Projects din\Ongoing Projects\Quadsel\blubase logo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21740" y="3429000"/>
            <a:ext cx="2616200" cy="12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1000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637280" y="365125"/>
            <a:ext cx="4670425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ERP SOLUTIONS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ER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1868805"/>
            <a:ext cx="6883400" cy="3871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ER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40" y="567690"/>
            <a:ext cx="7335520" cy="550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637280" y="365125"/>
            <a:ext cx="4670425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RPA SOLUTIONS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20" y="2232660"/>
            <a:ext cx="4937760" cy="3244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2266315" y="365125"/>
            <a:ext cx="732663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ROBOTIC PROCESS AUTOMATION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 descr="increasingly-intelligent-rp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75" y="1758950"/>
            <a:ext cx="7662545" cy="4310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637280" y="365125"/>
            <a:ext cx="4670425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Industrial iOT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 descr="C:\Users\user-8\Desktop\219-2194730_clip-art-computing-iot-and-mobile-cloud-io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5380" y="1667060"/>
            <a:ext cx="4841875" cy="3954198"/>
          </a:xfrm>
          <a:prstGeom prst="rect">
            <a:avLst/>
          </a:prstGeom>
          <a:noFill/>
        </p:spPr>
      </p:pic>
      <p:pic>
        <p:nvPicPr>
          <p:cNvPr id="14" name="Picture 2" descr="C:\Users\user-8\Desktop\computer-icons-share-icon-iot-icon-thum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2908" y="483054"/>
            <a:ext cx="743662" cy="7436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2609850" y="365125"/>
            <a:ext cx="6782435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  <a:sym typeface="+mn-ea"/>
              </a:rPr>
              <a:t>INDUSTRIAL INTERNET OF THINGS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Content Placeholder 2"/>
          <p:cNvSpPr>
            <a:spLocks noGrp="1"/>
          </p:cNvSpPr>
          <p:nvPr/>
        </p:nvSpPr>
        <p:spPr>
          <a:xfrm>
            <a:off x="2507322" y="1920875"/>
            <a:ext cx="8030308" cy="35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advanced automation and analytics system.</a:t>
            </a:r>
          </a:p>
          <a:p>
            <a:pPr marL="0" indent="0" algn="ctr">
              <a:buNone/>
            </a:pPr>
            <a:endParaRPr lang="en-US" sz="20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0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Exploits networking, sensing, big data and artificial intelligence technologies to a system making it a high performing, connected, controlled system.</a:t>
            </a:r>
          </a:p>
          <a:p>
            <a:pPr marL="0" indent="0" algn="ctr">
              <a:buNone/>
            </a:pPr>
            <a:endParaRPr lang="en-US" sz="20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0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takes the concepts of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applies it to any industry resulting in a highly  efficient automated manufacturing plant.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C:\Users\user-8\Desktop\computer-icons-share-icon-iot-icon-thum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2908" y="483054"/>
            <a:ext cx="743662" cy="7436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web portal solutions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portal-soluti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890" y="1973580"/>
            <a:ext cx="5281930" cy="387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web portal solutions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unnam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35" y="1871980"/>
            <a:ext cx="5662295" cy="4379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www.bluebase.in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42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193961" y="365126"/>
            <a:ext cx="5563673" cy="858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Artificial Intelligence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53" y="1589135"/>
            <a:ext cx="7496887" cy="49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3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248015" y="365125"/>
            <a:ext cx="3643630" cy="979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SOLUTIONS</a:t>
            </a: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199640" y="1693902"/>
            <a:ext cx="4137025" cy="528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Enterprise Mobility</a:t>
            </a:r>
          </a:p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Analytics for All </a:t>
            </a:r>
            <a:endParaRPr lang="en-IN" sz="2000" spc="1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ERP Solutions</a:t>
            </a:r>
            <a:endParaRPr lang="en-IN" sz="2000" spc="1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RPA Solutions</a:t>
            </a:r>
            <a:endParaRPr lang="en-IN" sz="2000" spc="1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Industrial IOT</a:t>
            </a:r>
            <a:endParaRPr lang="en-IN" sz="2000" spc="1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0000"/>
              </a:lnSpc>
              <a:buNone/>
            </a:pPr>
            <a:r>
              <a:rPr lang="en-US" alt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Web </a:t>
            </a: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Portal Solutions</a:t>
            </a:r>
          </a:p>
          <a:p>
            <a:pPr indent="0">
              <a:lnSpc>
                <a:spcPct val="170000"/>
              </a:lnSpc>
              <a:buNone/>
            </a:pPr>
            <a:r>
              <a:rPr lang="en-US" alt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Brand </a:t>
            </a:r>
            <a:r>
              <a:rPr lang="en-US" alt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Building</a:t>
            </a:r>
          </a:p>
          <a:p>
            <a:pPr indent="0">
              <a:lnSpc>
                <a:spcPct val="170000"/>
              </a:lnSpc>
              <a:buNone/>
            </a:pPr>
            <a:r>
              <a:rPr lang="en-US" alt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Artificial Intelligence</a:t>
            </a:r>
          </a:p>
          <a:p>
            <a:pPr indent="0">
              <a:lnSpc>
                <a:spcPct val="170000"/>
              </a:lnSpc>
              <a:buNone/>
            </a:pPr>
            <a:r>
              <a:rPr lang="en-US" alt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Science</a:t>
            </a:r>
            <a:endParaRPr lang="en-US" altLang="en-IN" sz="2000" spc="1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Rectangle 36"/>
          <p:cNvSpPr/>
          <p:nvPr/>
        </p:nvSpPr>
        <p:spPr>
          <a:xfrm>
            <a:off x="6851015" y="1826895"/>
            <a:ext cx="4137025" cy="427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Digitization</a:t>
            </a:r>
            <a:endParaRPr lang="en-IN" sz="2000" spc="1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Canteen Management</a:t>
            </a:r>
            <a:endParaRPr lang="en-IN" sz="2000" spc="1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Hospital </a:t>
            </a:r>
            <a:r>
              <a:rPr lang="en-US" alt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Manangement</a:t>
            </a:r>
            <a:endParaRPr lang="en-IN" sz="2000" spc="1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Hotel Management</a:t>
            </a:r>
            <a:endParaRPr lang="en-IN" sz="2000" spc="1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Asset Management</a:t>
            </a:r>
            <a:endParaRPr lang="en-IN" sz="2000" spc="1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Contract Labour Management </a:t>
            </a:r>
          </a:p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Banking</a:t>
            </a:r>
            <a:endParaRPr lang="en-IN" sz="2000" spc="1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70000"/>
              </a:lnSpc>
              <a:buNone/>
            </a:pPr>
            <a:r>
              <a:rPr lang="en-IN" sz="2000" spc="1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HRMS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68615"/>
            <a:ext cx="12192000" cy="8092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168670"/>
            <a:ext cx="5113020" cy="809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Science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41" y="1155799"/>
            <a:ext cx="9010918" cy="506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68615"/>
            <a:ext cx="12192000" cy="8092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168670"/>
            <a:ext cx="5113020" cy="809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Science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1277024"/>
            <a:ext cx="8648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4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812146" y="365125"/>
            <a:ext cx="4275785" cy="979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5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cap="all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Brand Building</a:t>
            </a: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7" name="Google Shape;167;g8864f5111a_0_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99213" y="2223135"/>
            <a:ext cx="7243374" cy="31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049" descr="rI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15" y="685800"/>
            <a:ext cx="7709535" cy="5213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11450" y="873125"/>
            <a:ext cx="180022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34250" y="4603750"/>
            <a:ext cx="25241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238375" y="3332163"/>
            <a:ext cx="26035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334250" y="2063750"/>
            <a:ext cx="2171700" cy="153511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4699000" y="1530350"/>
            <a:ext cx="2447925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6923C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CONTENT WRITING</a:t>
            </a:r>
            <a:endParaRPr sz="1800">
              <a:solidFill>
                <a:srgbClr val="76923C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2538413" y="2847975"/>
            <a:ext cx="4608512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WEBSITE DEVELOPMENT / REVAMPING</a:t>
            </a:r>
            <a:endParaRPr sz="1800">
              <a:solidFill>
                <a:srgbClr val="E36C09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4841875" y="4017963"/>
            <a:ext cx="5502275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SEARCH ENGINE OPTIMISATION / MARKETING</a:t>
            </a:r>
            <a:endParaRPr sz="1800">
              <a:solidFill>
                <a:srgbClr val="C00000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1936750" y="5491163"/>
            <a:ext cx="5503863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SOCIAL MEDIA OPTIMISATION / MARKETING</a:t>
            </a:r>
            <a:endParaRPr sz="1800">
              <a:solidFill>
                <a:srgbClr val="C00000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</p:txBody>
      </p:sp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03505" y="0"/>
            <a:ext cx="122955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246278" y="3591814"/>
            <a:ext cx="3027363" cy="278606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2351088" y="1341438"/>
            <a:ext cx="4032250" cy="350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36C09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SMO Post Content</a:t>
            </a:r>
            <a:endParaRPr sz="2400">
              <a:solidFill>
                <a:srgbClr val="E36C09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76923C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Services Post</a:t>
            </a:r>
            <a:endParaRPr sz="20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76923C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Inspirational Quote Post</a:t>
            </a:r>
            <a:endParaRPr sz="20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76923C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Fact Post</a:t>
            </a:r>
            <a:endParaRPr sz="20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76923C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Blog Post</a:t>
            </a:r>
            <a:endParaRPr sz="20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76923C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About us / Contact us Post</a:t>
            </a:r>
            <a:endParaRPr sz="20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6923C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       </a:t>
            </a:r>
            <a:endParaRPr sz="24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342900" marR="0" lvl="0" indent="-190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6103938" y="2359025"/>
            <a:ext cx="2376487" cy="147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36C09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Blogs Writing</a:t>
            </a:r>
            <a:endParaRPr sz="2400">
              <a:solidFill>
                <a:srgbClr val="E36C09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342900" marR="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sz="8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76923C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 Blogs for Site</a:t>
            </a:r>
            <a:endParaRPr sz="20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76923C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76923C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Blog Post</a:t>
            </a:r>
            <a:endParaRPr sz="2000">
              <a:solidFill>
                <a:srgbClr val="76923C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Palatino Linotype" panose="02040502050505030304"/>
              <a:cs typeface="Times New Roman" panose="02020603050405020304" pitchFamily="18" charset="0"/>
              <a:sym typeface="Palatino Linotype" panose="02040502050505030304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6075363" y="1349375"/>
            <a:ext cx="4427537" cy="89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6C0A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Website Content Development</a:t>
            </a:r>
            <a:endParaRPr sz="2400">
              <a:solidFill>
                <a:srgbClr val="E46C0A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7933C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77933C"/>
              </a:buClr>
              <a:buSzPts val="2400"/>
              <a:buFont typeface="Noto Sans Symbols"/>
              <a:buChar char="⮚"/>
            </a:pPr>
            <a:r>
              <a:rPr lang="en-US" sz="2000">
                <a:solidFill>
                  <a:srgbClr val="77933C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SEO Based Content</a:t>
            </a:r>
            <a:endParaRPr sz="2000">
              <a:solidFill>
                <a:srgbClr val="77933C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5768975" y="4967288"/>
            <a:ext cx="4535488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B0F0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CONTENT WRITING</a:t>
            </a:r>
            <a:endParaRPr sz="3600">
              <a:solidFill>
                <a:srgbClr val="00B0F0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</p:txBody>
      </p:sp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1679575" y="1855788"/>
            <a:ext cx="8820150" cy="255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NEW RESPONSIVE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00B0F0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C84700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Website Development (SEO Based)</a:t>
            </a:r>
            <a:endParaRPr sz="3600" dirty="0">
              <a:solidFill>
                <a:srgbClr val="C84700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84700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C84700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Exsiting</a:t>
            </a:r>
            <a:r>
              <a:rPr lang="en-US" sz="3600" dirty="0">
                <a:solidFill>
                  <a:srgbClr val="C84700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 Website Revamping (SEO Based)</a:t>
            </a:r>
            <a:endParaRPr sz="3600" dirty="0">
              <a:solidFill>
                <a:srgbClr val="C84700"/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</p:txBody>
      </p:sp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55913" y="1196975"/>
            <a:ext cx="6529387" cy="439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95550" y="1098550"/>
            <a:ext cx="2967038" cy="155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97750" y="954088"/>
            <a:ext cx="1957388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2135188" y="2997200"/>
            <a:ext cx="3889375" cy="230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SEO – Search Engine Optimisation</a:t>
            </a:r>
            <a:endParaRPr sz="1800" b="1">
              <a:solidFill>
                <a:srgbClr val="E36C09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Search engine optimization</a:t>
            </a:r>
            <a:r>
              <a:rPr lang="en-US" sz="1800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(</a:t>
            </a:r>
            <a:r>
              <a:rPr lang="en-US" sz="1800" b="1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SEO</a:t>
            </a:r>
            <a:r>
              <a:rPr lang="en-US" sz="1800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) </a:t>
            </a:r>
            <a:r>
              <a:rPr lang="en-US" sz="1800">
                <a:solidFill>
                  <a:srgbClr val="00B0F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is the process of </a:t>
            </a:r>
            <a:r>
              <a:rPr lang="en-US" sz="1800" b="1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optimizing</a:t>
            </a:r>
            <a:r>
              <a:rPr lang="en-US" sz="1800">
                <a:solidFill>
                  <a:srgbClr val="00B0F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your online content so that a </a:t>
            </a:r>
            <a:r>
              <a:rPr lang="en-US" sz="1800" b="1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search engine</a:t>
            </a:r>
            <a:r>
              <a:rPr lang="en-US" sz="1800">
                <a:solidFill>
                  <a:srgbClr val="00B0F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likes to show it as a top result for </a:t>
            </a:r>
            <a:r>
              <a:rPr lang="en-US" sz="1800" b="1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searches</a:t>
            </a:r>
            <a:r>
              <a:rPr lang="en-US" sz="1800">
                <a:solidFill>
                  <a:srgbClr val="00B0F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of a certain keyword</a:t>
            </a:r>
            <a:endParaRPr sz="1800">
              <a:solidFill>
                <a:srgbClr val="00B0F0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6240463" y="2995613"/>
            <a:ext cx="3959225" cy="28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SEM – Search Engine Marketing</a:t>
            </a:r>
            <a:endParaRPr sz="1800" b="1">
              <a:solidFill>
                <a:srgbClr val="00B0F0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In Internet marketing, </a:t>
            </a:r>
            <a:r>
              <a:rPr lang="en-US" sz="1800" b="1">
                <a:solidFill>
                  <a:srgbClr val="00B0F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search advertising</a:t>
            </a:r>
            <a:r>
              <a:rPr lang="en-US" sz="1800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is a method of placing online </a:t>
            </a:r>
            <a:r>
              <a:rPr lang="en-US" sz="1800" b="1">
                <a:solidFill>
                  <a:srgbClr val="00B0F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advertisements</a:t>
            </a:r>
            <a:r>
              <a:rPr lang="en-US" sz="1800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on web pages that show results from </a:t>
            </a:r>
            <a:r>
              <a:rPr lang="en-US" sz="1800" b="1">
                <a:solidFill>
                  <a:srgbClr val="00B0F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search engine</a:t>
            </a:r>
            <a:r>
              <a:rPr lang="en-US" sz="1800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queries. Through the same </a:t>
            </a:r>
            <a:r>
              <a:rPr lang="en-US" sz="1800" b="1">
                <a:solidFill>
                  <a:srgbClr val="00B0F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search</a:t>
            </a:r>
            <a:r>
              <a:rPr lang="en-US" sz="1800">
                <a:solidFill>
                  <a:srgbClr val="00B0F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-</a:t>
            </a:r>
            <a:r>
              <a:rPr lang="en-US" sz="1800" b="1">
                <a:solidFill>
                  <a:srgbClr val="00B0F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engine advertising</a:t>
            </a:r>
            <a:r>
              <a:rPr lang="en-US" sz="1800">
                <a:solidFill>
                  <a:srgbClr val="E36C09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services, ads can also be placed on Web pages with other published content.</a:t>
            </a:r>
            <a:endParaRPr sz="1800">
              <a:solidFill>
                <a:srgbClr val="E36C09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474345" y="257493"/>
            <a:ext cx="2592388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SEO &amp; SEM</a:t>
            </a:r>
            <a:endParaRPr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</p:txBody>
      </p:sp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637280" y="365125"/>
            <a:ext cx="4670425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Enterprise Mobility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Enterprise-Mobility-01-02-1042-m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2114550"/>
            <a:ext cx="8115300" cy="331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92300" y="1611313"/>
            <a:ext cx="4062413" cy="476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54713" y="1611313"/>
            <a:ext cx="4349750" cy="46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889500" y="333375"/>
            <a:ext cx="2132013" cy="173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417763" y="933450"/>
            <a:ext cx="3987800" cy="242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2384425" y="3776663"/>
            <a:ext cx="4041775" cy="17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Social media marketing</a:t>
            </a:r>
            <a:r>
              <a:rPr lang="en-US" sz="1800">
                <a:solidFill>
                  <a:srgbClr val="76923C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refers to the process of gaining traffic or attention through </a:t>
            </a:r>
            <a:r>
              <a:rPr lang="en-US" sz="1800" b="1">
                <a:solidFill>
                  <a:srgbClr val="C0000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social media</a:t>
            </a:r>
            <a:r>
              <a:rPr lang="en-US" sz="1800">
                <a:solidFill>
                  <a:srgbClr val="76923C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sites. </a:t>
            </a:r>
            <a:r>
              <a:rPr lang="en-US" sz="1800" b="1">
                <a:solidFill>
                  <a:srgbClr val="C0000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Social media</a:t>
            </a:r>
            <a:r>
              <a:rPr lang="en-US" sz="1800">
                <a:solidFill>
                  <a:srgbClr val="76923C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itself is a catch-all term for sites that may provide radically different </a:t>
            </a:r>
            <a:r>
              <a:rPr lang="en-US" sz="1800" b="1">
                <a:solidFill>
                  <a:srgbClr val="C0000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social</a:t>
            </a:r>
            <a:r>
              <a:rPr lang="en-US" sz="1800">
                <a:solidFill>
                  <a:srgbClr val="76923C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actions.</a:t>
            </a:r>
            <a:endParaRPr sz="1800">
              <a:solidFill>
                <a:srgbClr val="76923C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6426200" y="1268413"/>
            <a:ext cx="4013200" cy="17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Social media optimization</a:t>
            </a:r>
            <a:r>
              <a:rPr lang="en-US" sz="1800">
                <a:solidFill>
                  <a:srgbClr val="C0000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(</a:t>
            </a:r>
            <a:r>
              <a:rPr lang="en-US" sz="1800" b="1">
                <a:solidFill>
                  <a:srgbClr val="C0000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SMO</a:t>
            </a:r>
            <a:r>
              <a:rPr lang="en-US" sz="1800">
                <a:solidFill>
                  <a:srgbClr val="C0000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) </a:t>
            </a:r>
            <a:r>
              <a:rPr lang="en-US" sz="1800">
                <a:solidFill>
                  <a:srgbClr val="76923C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is the process of increasing the awareness of a product, brand or event by using a number of</a:t>
            </a:r>
            <a:r>
              <a:rPr lang="en-US" sz="1800">
                <a:solidFill>
                  <a:schemeClr val="dk1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</a:t>
            </a:r>
            <a:r>
              <a:rPr lang="en-US" sz="1800" b="1">
                <a:solidFill>
                  <a:srgbClr val="C0000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social media</a:t>
            </a:r>
            <a:r>
              <a:rPr lang="en-US" sz="1800">
                <a:solidFill>
                  <a:schemeClr val="dk1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 </a:t>
            </a:r>
            <a:r>
              <a:rPr lang="en-US" sz="1800">
                <a:solidFill>
                  <a:srgbClr val="76923C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outlets and communities to generate viral publicity.</a:t>
            </a:r>
            <a:endParaRPr sz="1800">
              <a:solidFill>
                <a:srgbClr val="76923C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99275" y="3795713"/>
            <a:ext cx="3067050" cy="171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1774825" y="236538"/>
            <a:ext cx="2592388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SMO &amp; SMM</a:t>
            </a:r>
            <a:endParaRPr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</p:txBody>
      </p:sp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digitization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 descr="Embrace-Digital-Tech-post-300x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60" y="2051685"/>
            <a:ext cx="6405245" cy="341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digitization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1_9bPs5z4njlaQXrpJ9IUG5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35" y="1829435"/>
            <a:ext cx="8253095" cy="4239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canteen management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canteen-managment-icon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195" y="1802130"/>
            <a:ext cx="5514975" cy="4600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canteen management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 descr="eCante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05" y="2058035"/>
            <a:ext cx="6752590" cy="401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hospital management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52420" y="1323788"/>
            <a:ext cx="6138226" cy="4982153"/>
            <a:chOff x="1725613" y="-236538"/>
            <a:chExt cx="8740775" cy="7094538"/>
          </a:xfrm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4059238" y="1282700"/>
              <a:ext cx="4570413" cy="3676650"/>
            </a:xfrm>
            <a:custGeom>
              <a:avLst/>
              <a:gdLst>
                <a:gd name="T0" fmla="*/ 567 w 809"/>
                <a:gd name="T1" fmla="*/ 5 h 651"/>
                <a:gd name="T2" fmla="*/ 404 w 809"/>
                <a:gd name="T3" fmla="*/ 88 h 651"/>
                <a:gd name="T4" fmla="*/ 224 w 809"/>
                <a:gd name="T5" fmla="*/ 5 h 651"/>
                <a:gd name="T6" fmla="*/ 71 w 809"/>
                <a:gd name="T7" fmla="*/ 332 h 651"/>
                <a:gd name="T8" fmla="*/ 224 w 809"/>
                <a:gd name="T9" fmla="*/ 512 h 651"/>
                <a:gd name="T10" fmla="*/ 404 w 809"/>
                <a:gd name="T11" fmla="*/ 650 h 651"/>
                <a:gd name="T12" fmla="*/ 585 w 809"/>
                <a:gd name="T13" fmla="*/ 512 h 651"/>
                <a:gd name="T14" fmla="*/ 738 w 809"/>
                <a:gd name="T15" fmla="*/ 332 h 651"/>
                <a:gd name="T16" fmla="*/ 567 w 809"/>
                <a:gd name="T17" fmla="*/ 5 h 651"/>
                <a:gd name="T18" fmla="*/ 703 w 809"/>
                <a:gd name="T19" fmla="*/ 311 h 651"/>
                <a:gd name="T20" fmla="*/ 564 w 809"/>
                <a:gd name="T21" fmla="*/ 315 h 651"/>
                <a:gd name="T22" fmla="*/ 555 w 809"/>
                <a:gd name="T23" fmla="*/ 309 h 651"/>
                <a:gd name="T24" fmla="*/ 514 w 809"/>
                <a:gd name="T25" fmla="*/ 157 h 651"/>
                <a:gd name="T26" fmla="*/ 509 w 809"/>
                <a:gd name="T27" fmla="*/ 172 h 651"/>
                <a:gd name="T28" fmla="*/ 407 w 809"/>
                <a:gd name="T29" fmla="*/ 473 h 651"/>
                <a:gd name="T30" fmla="*/ 389 w 809"/>
                <a:gd name="T31" fmla="*/ 473 h 651"/>
                <a:gd name="T32" fmla="*/ 378 w 809"/>
                <a:gd name="T33" fmla="*/ 441 h 651"/>
                <a:gd name="T34" fmla="*/ 307 w 809"/>
                <a:gd name="T35" fmla="*/ 238 h 651"/>
                <a:gd name="T36" fmla="*/ 264 w 809"/>
                <a:gd name="T37" fmla="*/ 320 h 651"/>
                <a:gd name="T38" fmla="*/ 256 w 809"/>
                <a:gd name="T39" fmla="*/ 325 h 651"/>
                <a:gd name="T40" fmla="*/ 103 w 809"/>
                <a:gd name="T41" fmla="*/ 325 h 651"/>
                <a:gd name="T42" fmla="*/ 103 w 809"/>
                <a:gd name="T43" fmla="*/ 308 h 651"/>
                <a:gd name="T44" fmla="*/ 251 w 809"/>
                <a:gd name="T45" fmla="*/ 308 h 651"/>
                <a:gd name="T46" fmla="*/ 301 w 809"/>
                <a:gd name="T47" fmla="*/ 211 h 651"/>
                <a:gd name="T48" fmla="*/ 317 w 809"/>
                <a:gd name="T49" fmla="*/ 213 h 651"/>
                <a:gd name="T50" fmla="*/ 328 w 809"/>
                <a:gd name="T51" fmla="*/ 245 h 651"/>
                <a:gd name="T52" fmla="*/ 398 w 809"/>
                <a:gd name="T53" fmla="*/ 443 h 651"/>
                <a:gd name="T54" fmla="*/ 404 w 809"/>
                <a:gd name="T55" fmla="*/ 426 h 651"/>
                <a:gd name="T56" fmla="*/ 506 w 809"/>
                <a:gd name="T57" fmla="*/ 125 h 651"/>
                <a:gd name="T58" fmla="*/ 523 w 809"/>
                <a:gd name="T59" fmla="*/ 125 h 651"/>
                <a:gd name="T60" fmla="*/ 571 w 809"/>
                <a:gd name="T61" fmla="*/ 298 h 651"/>
                <a:gd name="T62" fmla="*/ 703 w 809"/>
                <a:gd name="T63" fmla="*/ 294 h 651"/>
                <a:gd name="T64" fmla="*/ 703 w 809"/>
                <a:gd name="T65" fmla="*/ 311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9" h="651">
                  <a:moveTo>
                    <a:pt x="567" y="5"/>
                  </a:moveTo>
                  <a:cubicBezTo>
                    <a:pt x="503" y="0"/>
                    <a:pt x="423" y="33"/>
                    <a:pt x="404" y="88"/>
                  </a:cubicBezTo>
                  <a:cubicBezTo>
                    <a:pt x="385" y="33"/>
                    <a:pt x="288" y="0"/>
                    <a:pt x="224" y="5"/>
                  </a:cubicBezTo>
                  <a:cubicBezTo>
                    <a:pt x="56" y="19"/>
                    <a:pt x="0" y="206"/>
                    <a:pt x="71" y="332"/>
                  </a:cubicBezTo>
                  <a:cubicBezTo>
                    <a:pt x="109" y="399"/>
                    <a:pt x="164" y="459"/>
                    <a:pt x="224" y="512"/>
                  </a:cubicBezTo>
                  <a:cubicBezTo>
                    <a:pt x="274" y="556"/>
                    <a:pt x="404" y="651"/>
                    <a:pt x="404" y="650"/>
                  </a:cubicBezTo>
                  <a:cubicBezTo>
                    <a:pt x="405" y="651"/>
                    <a:pt x="534" y="556"/>
                    <a:pt x="585" y="512"/>
                  </a:cubicBezTo>
                  <a:cubicBezTo>
                    <a:pt x="645" y="459"/>
                    <a:pt x="700" y="399"/>
                    <a:pt x="738" y="332"/>
                  </a:cubicBezTo>
                  <a:cubicBezTo>
                    <a:pt x="809" y="206"/>
                    <a:pt x="735" y="18"/>
                    <a:pt x="567" y="5"/>
                  </a:cubicBezTo>
                  <a:close/>
                  <a:moveTo>
                    <a:pt x="703" y="311"/>
                  </a:moveTo>
                  <a:cubicBezTo>
                    <a:pt x="656" y="313"/>
                    <a:pt x="610" y="314"/>
                    <a:pt x="564" y="315"/>
                  </a:cubicBezTo>
                  <a:cubicBezTo>
                    <a:pt x="560" y="315"/>
                    <a:pt x="556" y="312"/>
                    <a:pt x="555" y="309"/>
                  </a:cubicBezTo>
                  <a:cubicBezTo>
                    <a:pt x="541" y="258"/>
                    <a:pt x="527" y="208"/>
                    <a:pt x="514" y="157"/>
                  </a:cubicBezTo>
                  <a:cubicBezTo>
                    <a:pt x="512" y="162"/>
                    <a:pt x="510" y="167"/>
                    <a:pt x="509" y="172"/>
                  </a:cubicBezTo>
                  <a:cubicBezTo>
                    <a:pt x="475" y="272"/>
                    <a:pt x="441" y="373"/>
                    <a:pt x="407" y="473"/>
                  </a:cubicBezTo>
                  <a:cubicBezTo>
                    <a:pt x="404" y="481"/>
                    <a:pt x="392" y="481"/>
                    <a:pt x="389" y="473"/>
                  </a:cubicBezTo>
                  <a:cubicBezTo>
                    <a:pt x="386" y="462"/>
                    <a:pt x="382" y="452"/>
                    <a:pt x="378" y="441"/>
                  </a:cubicBezTo>
                  <a:cubicBezTo>
                    <a:pt x="354" y="373"/>
                    <a:pt x="331" y="306"/>
                    <a:pt x="307" y="238"/>
                  </a:cubicBezTo>
                  <a:cubicBezTo>
                    <a:pt x="293" y="265"/>
                    <a:pt x="278" y="293"/>
                    <a:pt x="264" y="320"/>
                  </a:cubicBezTo>
                  <a:cubicBezTo>
                    <a:pt x="262" y="323"/>
                    <a:pt x="259" y="325"/>
                    <a:pt x="256" y="325"/>
                  </a:cubicBezTo>
                  <a:cubicBezTo>
                    <a:pt x="205" y="325"/>
                    <a:pt x="154" y="325"/>
                    <a:pt x="103" y="325"/>
                  </a:cubicBezTo>
                  <a:cubicBezTo>
                    <a:pt x="91" y="325"/>
                    <a:pt x="91" y="308"/>
                    <a:pt x="103" y="308"/>
                  </a:cubicBezTo>
                  <a:cubicBezTo>
                    <a:pt x="152" y="308"/>
                    <a:pt x="201" y="308"/>
                    <a:pt x="251" y="308"/>
                  </a:cubicBezTo>
                  <a:cubicBezTo>
                    <a:pt x="267" y="276"/>
                    <a:pt x="284" y="243"/>
                    <a:pt x="301" y="211"/>
                  </a:cubicBezTo>
                  <a:cubicBezTo>
                    <a:pt x="305" y="204"/>
                    <a:pt x="315" y="207"/>
                    <a:pt x="317" y="213"/>
                  </a:cubicBezTo>
                  <a:cubicBezTo>
                    <a:pt x="321" y="224"/>
                    <a:pt x="325" y="235"/>
                    <a:pt x="328" y="245"/>
                  </a:cubicBezTo>
                  <a:cubicBezTo>
                    <a:pt x="352" y="311"/>
                    <a:pt x="375" y="377"/>
                    <a:pt x="398" y="443"/>
                  </a:cubicBezTo>
                  <a:cubicBezTo>
                    <a:pt x="400" y="438"/>
                    <a:pt x="402" y="432"/>
                    <a:pt x="404" y="426"/>
                  </a:cubicBezTo>
                  <a:cubicBezTo>
                    <a:pt x="438" y="326"/>
                    <a:pt x="472" y="225"/>
                    <a:pt x="506" y="125"/>
                  </a:cubicBezTo>
                  <a:cubicBezTo>
                    <a:pt x="508" y="117"/>
                    <a:pt x="521" y="117"/>
                    <a:pt x="523" y="125"/>
                  </a:cubicBezTo>
                  <a:cubicBezTo>
                    <a:pt x="539" y="183"/>
                    <a:pt x="555" y="240"/>
                    <a:pt x="571" y="298"/>
                  </a:cubicBezTo>
                  <a:cubicBezTo>
                    <a:pt x="615" y="297"/>
                    <a:pt x="659" y="296"/>
                    <a:pt x="703" y="294"/>
                  </a:cubicBezTo>
                  <a:cubicBezTo>
                    <a:pt x="714" y="294"/>
                    <a:pt x="714" y="311"/>
                    <a:pt x="703" y="3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" name="Freeform 6"/>
            <p:cNvSpPr>
              <a:spLocks noEditPoints="1"/>
            </p:cNvSpPr>
            <p:nvPr/>
          </p:nvSpPr>
          <p:spPr bwMode="auto">
            <a:xfrm>
              <a:off x="1725613" y="-236538"/>
              <a:ext cx="8740775" cy="7094538"/>
            </a:xfrm>
            <a:custGeom>
              <a:avLst/>
              <a:gdLst>
                <a:gd name="T0" fmla="*/ 1520 w 1547"/>
                <a:gd name="T1" fmla="*/ 1214 h 1256"/>
                <a:gd name="T2" fmla="*/ 1100 w 1547"/>
                <a:gd name="T3" fmla="*/ 1214 h 1256"/>
                <a:gd name="T4" fmla="*/ 879 w 1547"/>
                <a:gd name="T5" fmla="*/ 1214 h 1256"/>
                <a:gd name="T6" fmla="*/ 873 w 1547"/>
                <a:gd name="T7" fmla="*/ 1213 h 1256"/>
                <a:gd name="T8" fmla="*/ 812 w 1547"/>
                <a:gd name="T9" fmla="*/ 1213 h 1256"/>
                <a:gd name="T10" fmla="*/ 810 w 1547"/>
                <a:gd name="T11" fmla="*/ 1166 h 1256"/>
                <a:gd name="T12" fmla="*/ 814 w 1547"/>
                <a:gd name="T13" fmla="*/ 1148 h 1256"/>
                <a:gd name="T14" fmla="*/ 842 w 1547"/>
                <a:gd name="T15" fmla="*/ 1148 h 1256"/>
                <a:gd name="T16" fmla="*/ 908 w 1547"/>
                <a:gd name="T17" fmla="*/ 1140 h 1256"/>
                <a:gd name="T18" fmla="*/ 920 w 1547"/>
                <a:gd name="T19" fmla="*/ 1064 h 1256"/>
                <a:gd name="T20" fmla="*/ 852 w 1547"/>
                <a:gd name="T21" fmla="*/ 1042 h 1256"/>
                <a:gd name="T22" fmla="*/ 835 w 1547"/>
                <a:gd name="T23" fmla="*/ 1031 h 1256"/>
                <a:gd name="T24" fmla="*/ 834 w 1547"/>
                <a:gd name="T25" fmla="*/ 1016 h 1256"/>
                <a:gd name="T26" fmla="*/ 910 w 1547"/>
                <a:gd name="T27" fmla="*/ 1008 h 1256"/>
                <a:gd name="T28" fmla="*/ 1303 w 1547"/>
                <a:gd name="T29" fmla="*/ 529 h 1256"/>
                <a:gd name="T30" fmla="*/ 983 w 1547"/>
                <a:gd name="T31" fmla="*/ 71 h 1256"/>
                <a:gd name="T32" fmla="*/ 437 w 1547"/>
                <a:gd name="T33" fmla="*/ 221 h 1256"/>
                <a:gd name="T34" fmla="*/ 398 w 1547"/>
                <a:gd name="T35" fmla="*/ 782 h 1256"/>
                <a:gd name="T36" fmla="*/ 793 w 1547"/>
                <a:gd name="T37" fmla="*/ 1016 h 1256"/>
                <a:gd name="T38" fmla="*/ 797 w 1547"/>
                <a:gd name="T39" fmla="*/ 1055 h 1256"/>
                <a:gd name="T40" fmla="*/ 857 w 1547"/>
                <a:gd name="T41" fmla="*/ 1083 h 1256"/>
                <a:gd name="T42" fmla="*/ 884 w 1547"/>
                <a:gd name="T43" fmla="*/ 1086 h 1256"/>
                <a:gd name="T44" fmla="*/ 876 w 1547"/>
                <a:gd name="T45" fmla="*/ 1107 h 1256"/>
                <a:gd name="T46" fmla="*/ 814 w 1547"/>
                <a:gd name="T47" fmla="*/ 1107 h 1256"/>
                <a:gd name="T48" fmla="*/ 769 w 1547"/>
                <a:gd name="T49" fmla="*/ 1210 h 1256"/>
                <a:gd name="T50" fmla="*/ 770 w 1547"/>
                <a:gd name="T51" fmla="*/ 1213 h 1256"/>
                <a:gd name="T52" fmla="*/ 133 w 1547"/>
                <a:gd name="T53" fmla="*/ 1213 h 1256"/>
                <a:gd name="T54" fmla="*/ 28 w 1547"/>
                <a:gd name="T55" fmla="*/ 1213 h 1256"/>
                <a:gd name="T56" fmla="*/ 28 w 1547"/>
                <a:gd name="T57" fmla="*/ 1256 h 1256"/>
                <a:gd name="T58" fmla="*/ 768 w 1547"/>
                <a:gd name="T59" fmla="*/ 1256 h 1256"/>
                <a:gd name="T60" fmla="*/ 873 w 1547"/>
                <a:gd name="T61" fmla="*/ 1256 h 1256"/>
                <a:gd name="T62" fmla="*/ 879 w 1547"/>
                <a:gd name="T63" fmla="*/ 1255 h 1256"/>
                <a:gd name="T64" fmla="*/ 1339 w 1547"/>
                <a:gd name="T65" fmla="*/ 1255 h 1256"/>
                <a:gd name="T66" fmla="*/ 1520 w 1547"/>
                <a:gd name="T67" fmla="*/ 1255 h 1256"/>
                <a:gd name="T68" fmla="*/ 1520 w 1547"/>
                <a:gd name="T69" fmla="*/ 1214 h 1256"/>
                <a:gd name="T70" fmla="*/ 471 w 1547"/>
                <a:gd name="T71" fmla="*/ 814 h 1256"/>
                <a:gd name="T72" fmla="*/ 433 w 1547"/>
                <a:gd name="T73" fmla="*/ 298 h 1256"/>
                <a:gd name="T74" fmla="*/ 906 w 1547"/>
                <a:gd name="T75" fmla="*/ 92 h 1256"/>
                <a:gd name="T76" fmla="*/ 1262 w 1547"/>
                <a:gd name="T77" fmla="*/ 529 h 1256"/>
                <a:gd name="T78" fmla="*/ 968 w 1547"/>
                <a:gd name="T79" fmla="*/ 949 h 1256"/>
                <a:gd name="T80" fmla="*/ 471 w 1547"/>
                <a:gd name="T81" fmla="*/ 814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7" h="1256">
                  <a:moveTo>
                    <a:pt x="1520" y="1214"/>
                  </a:moveTo>
                  <a:cubicBezTo>
                    <a:pt x="1380" y="1214"/>
                    <a:pt x="1240" y="1214"/>
                    <a:pt x="1100" y="1214"/>
                  </a:cubicBezTo>
                  <a:cubicBezTo>
                    <a:pt x="1026" y="1214"/>
                    <a:pt x="952" y="1214"/>
                    <a:pt x="879" y="1214"/>
                  </a:cubicBezTo>
                  <a:cubicBezTo>
                    <a:pt x="877" y="1213"/>
                    <a:pt x="875" y="1213"/>
                    <a:pt x="873" y="1213"/>
                  </a:cubicBezTo>
                  <a:cubicBezTo>
                    <a:pt x="852" y="1213"/>
                    <a:pt x="832" y="1213"/>
                    <a:pt x="812" y="1213"/>
                  </a:cubicBezTo>
                  <a:cubicBezTo>
                    <a:pt x="806" y="1205"/>
                    <a:pt x="810" y="1175"/>
                    <a:pt x="810" y="1166"/>
                  </a:cubicBezTo>
                  <a:cubicBezTo>
                    <a:pt x="810" y="1159"/>
                    <a:pt x="808" y="1152"/>
                    <a:pt x="814" y="1148"/>
                  </a:cubicBezTo>
                  <a:cubicBezTo>
                    <a:pt x="820" y="1145"/>
                    <a:pt x="836" y="1148"/>
                    <a:pt x="842" y="1148"/>
                  </a:cubicBezTo>
                  <a:cubicBezTo>
                    <a:pt x="863" y="1148"/>
                    <a:pt x="890" y="1153"/>
                    <a:pt x="908" y="1140"/>
                  </a:cubicBezTo>
                  <a:cubicBezTo>
                    <a:pt x="928" y="1124"/>
                    <a:pt x="931" y="1086"/>
                    <a:pt x="920" y="1064"/>
                  </a:cubicBezTo>
                  <a:cubicBezTo>
                    <a:pt x="905" y="1038"/>
                    <a:pt x="877" y="1042"/>
                    <a:pt x="852" y="1042"/>
                  </a:cubicBezTo>
                  <a:cubicBezTo>
                    <a:pt x="839" y="1042"/>
                    <a:pt x="836" y="1043"/>
                    <a:pt x="835" y="1031"/>
                  </a:cubicBezTo>
                  <a:cubicBezTo>
                    <a:pt x="834" y="1026"/>
                    <a:pt x="834" y="1021"/>
                    <a:pt x="834" y="1016"/>
                  </a:cubicBezTo>
                  <a:cubicBezTo>
                    <a:pt x="859" y="1016"/>
                    <a:pt x="885" y="1013"/>
                    <a:pt x="910" y="1008"/>
                  </a:cubicBezTo>
                  <a:cubicBezTo>
                    <a:pt x="1137" y="964"/>
                    <a:pt x="1301" y="759"/>
                    <a:pt x="1303" y="529"/>
                  </a:cubicBezTo>
                  <a:cubicBezTo>
                    <a:pt x="1301" y="326"/>
                    <a:pt x="1174" y="142"/>
                    <a:pt x="983" y="71"/>
                  </a:cubicBezTo>
                  <a:cubicBezTo>
                    <a:pt x="791" y="0"/>
                    <a:pt x="566" y="62"/>
                    <a:pt x="437" y="221"/>
                  </a:cubicBezTo>
                  <a:cubicBezTo>
                    <a:pt x="309" y="379"/>
                    <a:pt x="292" y="607"/>
                    <a:pt x="398" y="782"/>
                  </a:cubicBezTo>
                  <a:cubicBezTo>
                    <a:pt x="483" y="922"/>
                    <a:pt x="634" y="1008"/>
                    <a:pt x="793" y="1016"/>
                  </a:cubicBezTo>
                  <a:cubicBezTo>
                    <a:pt x="793" y="1029"/>
                    <a:pt x="792" y="1043"/>
                    <a:pt x="797" y="1055"/>
                  </a:cubicBezTo>
                  <a:cubicBezTo>
                    <a:pt x="807" y="1082"/>
                    <a:pt x="833" y="1083"/>
                    <a:pt x="857" y="1083"/>
                  </a:cubicBezTo>
                  <a:cubicBezTo>
                    <a:pt x="864" y="1083"/>
                    <a:pt x="880" y="1079"/>
                    <a:pt x="884" y="1086"/>
                  </a:cubicBezTo>
                  <a:cubicBezTo>
                    <a:pt x="890" y="1095"/>
                    <a:pt x="883" y="1105"/>
                    <a:pt x="876" y="1107"/>
                  </a:cubicBezTo>
                  <a:cubicBezTo>
                    <a:pt x="858" y="1112"/>
                    <a:pt x="833" y="1106"/>
                    <a:pt x="814" y="1107"/>
                  </a:cubicBezTo>
                  <a:cubicBezTo>
                    <a:pt x="761" y="1110"/>
                    <a:pt x="767" y="1171"/>
                    <a:pt x="769" y="1210"/>
                  </a:cubicBezTo>
                  <a:cubicBezTo>
                    <a:pt x="769" y="1211"/>
                    <a:pt x="770" y="1212"/>
                    <a:pt x="770" y="1213"/>
                  </a:cubicBezTo>
                  <a:cubicBezTo>
                    <a:pt x="557" y="1213"/>
                    <a:pt x="345" y="1213"/>
                    <a:pt x="133" y="1213"/>
                  </a:cubicBezTo>
                  <a:cubicBezTo>
                    <a:pt x="98" y="1213"/>
                    <a:pt x="63" y="1213"/>
                    <a:pt x="28" y="1213"/>
                  </a:cubicBezTo>
                  <a:cubicBezTo>
                    <a:pt x="0" y="1213"/>
                    <a:pt x="0" y="1256"/>
                    <a:pt x="28" y="1256"/>
                  </a:cubicBezTo>
                  <a:cubicBezTo>
                    <a:pt x="275" y="1256"/>
                    <a:pt x="521" y="1256"/>
                    <a:pt x="768" y="1256"/>
                  </a:cubicBezTo>
                  <a:cubicBezTo>
                    <a:pt x="803" y="1256"/>
                    <a:pt x="838" y="1256"/>
                    <a:pt x="873" y="1256"/>
                  </a:cubicBezTo>
                  <a:cubicBezTo>
                    <a:pt x="875" y="1256"/>
                    <a:pt x="877" y="1255"/>
                    <a:pt x="879" y="1255"/>
                  </a:cubicBezTo>
                  <a:cubicBezTo>
                    <a:pt x="1032" y="1255"/>
                    <a:pt x="1186" y="1255"/>
                    <a:pt x="1339" y="1255"/>
                  </a:cubicBezTo>
                  <a:cubicBezTo>
                    <a:pt x="1400" y="1255"/>
                    <a:pt x="1460" y="1255"/>
                    <a:pt x="1520" y="1255"/>
                  </a:cubicBezTo>
                  <a:cubicBezTo>
                    <a:pt x="1547" y="1255"/>
                    <a:pt x="1547" y="1214"/>
                    <a:pt x="1520" y="1214"/>
                  </a:cubicBezTo>
                  <a:close/>
                  <a:moveTo>
                    <a:pt x="471" y="814"/>
                  </a:moveTo>
                  <a:cubicBezTo>
                    <a:pt x="351" y="670"/>
                    <a:pt x="336" y="458"/>
                    <a:pt x="433" y="298"/>
                  </a:cubicBezTo>
                  <a:cubicBezTo>
                    <a:pt x="530" y="138"/>
                    <a:pt x="723" y="53"/>
                    <a:pt x="906" y="92"/>
                  </a:cubicBezTo>
                  <a:cubicBezTo>
                    <a:pt x="1112" y="135"/>
                    <a:pt x="1260" y="320"/>
                    <a:pt x="1262" y="529"/>
                  </a:cubicBezTo>
                  <a:cubicBezTo>
                    <a:pt x="1261" y="715"/>
                    <a:pt x="1144" y="886"/>
                    <a:pt x="968" y="949"/>
                  </a:cubicBezTo>
                  <a:cubicBezTo>
                    <a:pt x="792" y="1013"/>
                    <a:pt x="591" y="958"/>
                    <a:pt x="471" y="81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/>
          <p:cNvSpPr/>
          <p:nvPr/>
        </p:nvSpPr>
        <p:spPr>
          <a:xfrm>
            <a:off x="0" y="342887"/>
            <a:ext cx="12192000" cy="86949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1669670" y="1624355"/>
            <a:ext cx="1583477" cy="835449"/>
            <a:chOff x="0" y="134"/>
            <a:chExt cx="7680" cy="4052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34"/>
              <a:ext cx="7680" cy="4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6392" y="3872"/>
              <a:ext cx="48" cy="62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0 w 7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2" y="6"/>
                    <a:pt x="4" y="3"/>
                    <a:pt x="7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5A6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-68" y="-309"/>
              <a:ext cx="7823" cy="4529"/>
            </a:xfrm>
            <a:custGeom>
              <a:avLst/>
              <a:gdLst>
                <a:gd name="T0" fmla="*/ 1106 w 1148"/>
                <a:gd name="T1" fmla="*/ 261 h 664"/>
                <a:gd name="T2" fmla="*/ 41 w 1148"/>
                <a:gd name="T3" fmla="*/ 261 h 664"/>
                <a:gd name="T4" fmla="*/ 21 w 1148"/>
                <a:gd name="T5" fmla="*/ 354 h 664"/>
                <a:gd name="T6" fmla="*/ 207 w 1148"/>
                <a:gd name="T7" fmla="*/ 634 h 664"/>
                <a:gd name="T8" fmla="*/ 282 w 1148"/>
                <a:gd name="T9" fmla="*/ 654 h 664"/>
                <a:gd name="T10" fmla="*/ 866 w 1148"/>
                <a:gd name="T11" fmla="*/ 654 h 664"/>
                <a:gd name="T12" fmla="*/ 940 w 1148"/>
                <a:gd name="T13" fmla="*/ 634 h 664"/>
                <a:gd name="T14" fmla="*/ 948 w 1148"/>
                <a:gd name="T15" fmla="*/ 622 h 664"/>
                <a:gd name="T16" fmla="*/ 575 w 1148"/>
                <a:gd name="T17" fmla="*/ 549 h 664"/>
                <a:gd name="T18" fmla="*/ 200 w 1148"/>
                <a:gd name="T19" fmla="*/ 623 h 664"/>
                <a:gd name="T20" fmla="*/ 183 w 1148"/>
                <a:gd name="T21" fmla="*/ 598 h 664"/>
                <a:gd name="T22" fmla="*/ 575 w 1148"/>
                <a:gd name="T23" fmla="*/ 519 h 664"/>
                <a:gd name="T24" fmla="*/ 965 w 1148"/>
                <a:gd name="T25" fmla="*/ 597 h 664"/>
                <a:gd name="T26" fmla="*/ 955 w 1148"/>
                <a:gd name="T27" fmla="*/ 613 h 664"/>
                <a:gd name="T28" fmla="*/ 1127 w 1148"/>
                <a:gd name="T29" fmla="*/ 354 h 664"/>
                <a:gd name="T30" fmla="*/ 1106 w 1148"/>
                <a:gd name="T31" fmla="*/ 261 h 664"/>
                <a:gd name="T32" fmla="*/ 702 w 1148"/>
                <a:gd name="T33" fmla="*/ 351 h 664"/>
                <a:gd name="T34" fmla="*/ 612 w 1148"/>
                <a:gd name="T35" fmla="*/ 351 h 664"/>
                <a:gd name="T36" fmla="*/ 612 w 1148"/>
                <a:gd name="T37" fmla="*/ 440 h 664"/>
                <a:gd name="T38" fmla="*/ 535 w 1148"/>
                <a:gd name="T39" fmla="*/ 440 h 664"/>
                <a:gd name="T40" fmla="*/ 535 w 1148"/>
                <a:gd name="T41" fmla="*/ 351 h 664"/>
                <a:gd name="T42" fmla="*/ 446 w 1148"/>
                <a:gd name="T43" fmla="*/ 351 h 664"/>
                <a:gd name="T44" fmla="*/ 446 w 1148"/>
                <a:gd name="T45" fmla="*/ 273 h 664"/>
                <a:gd name="T46" fmla="*/ 535 w 1148"/>
                <a:gd name="T47" fmla="*/ 273 h 664"/>
                <a:gd name="T48" fmla="*/ 535 w 1148"/>
                <a:gd name="T49" fmla="*/ 184 h 664"/>
                <a:gd name="T50" fmla="*/ 612 w 1148"/>
                <a:gd name="T51" fmla="*/ 184 h 664"/>
                <a:gd name="T52" fmla="*/ 612 w 1148"/>
                <a:gd name="T53" fmla="*/ 273 h 664"/>
                <a:gd name="T54" fmla="*/ 702 w 1148"/>
                <a:gd name="T55" fmla="*/ 273 h 664"/>
                <a:gd name="T56" fmla="*/ 702 w 1148"/>
                <a:gd name="T57" fmla="*/ 351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8" h="664">
                  <a:moveTo>
                    <a:pt x="1106" y="261"/>
                  </a:moveTo>
                  <a:cubicBezTo>
                    <a:pt x="775" y="0"/>
                    <a:pt x="376" y="0"/>
                    <a:pt x="41" y="261"/>
                  </a:cubicBezTo>
                  <a:cubicBezTo>
                    <a:pt x="12" y="283"/>
                    <a:pt x="0" y="323"/>
                    <a:pt x="21" y="354"/>
                  </a:cubicBezTo>
                  <a:cubicBezTo>
                    <a:pt x="83" y="447"/>
                    <a:pt x="145" y="541"/>
                    <a:pt x="207" y="634"/>
                  </a:cubicBezTo>
                  <a:cubicBezTo>
                    <a:pt x="224" y="660"/>
                    <a:pt x="254" y="664"/>
                    <a:pt x="282" y="654"/>
                  </a:cubicBezTo>
                  <a:cubicBezTo>
                    <a:pt x="472" y="587"/>
                    <a:pt x="680" y="595"/>
                    <a:pt x="866" y="654"/>
                  </a:cubicBezTo>
                  <a:cubicBezTo>
                    <a:pt x="894" y="663"/>
                    <a:pt x="923" y="660"/>
                    <a:pt x="940" y="634"/>
                  </a:cubicBezTo>
                  <a:cubicBezTo>
                    <a:pt x="943" y="630"/>
                    <a:pt x="946" y="626"/>
                    <a:pt x="948" y="622"/>
                  </a:cubicBezTo>
                  <a:cubicBezTo>
                    <a:pt x="843" y="576"/>
                    <a:pt x="714" y="549"/>
                    <a:pt x="575" y="549"/>
                  </a:cubicBezTo>
                  <a:cubicBezTo>
                    <a:pt x="435" y="549"/>
                    <a:pt x="305" y="576"/>
                    <a:pt x="200" y="623"/>
                  </a:cubicBezTo>
                  <a:cubicBezTo>
                    <a:pt x="194" y="615"/>
                    <a:pt x="189" y="606"/>
                    <a:pt x="183" y="598"/>
                  </a:cubicBezTo>
                  <a:cubicBezTo>
                    <a:pt x="294" y="548"/>
                    <a:pt x="429" y="519"/>
                    <a:pt x="575" y="519"/>
                  </a:cubicBezTo>
                  <a:cubicBezTo>
                    <a:pt x="720" y="519"/>
                    <a:pt x="855" y="548"/>
                    <a:pt x="965" y="597"/>
                  </a:cubicBezTo>
                  <a:cubicBezTo>
                    <a:pt x="961" y="603"/>
                    <a:pt x="958" y="608"/>
                    <a:pt x="955" y="613"/>
                  </a:cubicBezTo>
                  <a:cubicBezTo>
                    <a:pt x="1012" y="527"/>
                    <a:pt x="1069" y="440"/>
                    <a:pt x="1127" y="354"/>
                  </a:cubicBezTo>
                  <a:cubicBezTo>
                    <a:pt x="1148" y="323"/>
                    <a:pt x="1135" y="283"/>
                    <a:pt x="1106" y="261"/>
                  </a:cubicBezTo>
                  <a:close/>
                  <a:moveTo>
                    <a:pt x="702" y="351"/>
                  </a:moveTo>
                  <a:cubicBezTo>
                    <a:pt x="612" y="351"/>
                    <a:pt x="612" y="351"/>
                    <a:pt x="612" y="351"/>
                  </a:cubicBezTo>
                  <a:cubicBezTo>
                    <a:pt x="612" y="440"/>
                    <a:pt x="612" y="440"/>
                    <a:pt x="612" y="440"/>
                  </a:cubicBezTo>
                  <a:cubicBezTo>
                    <a:pt x="535" y="440"/>
                    <a:pt x="535" y="440"/>
                    <a:pt x="535" y="440"/>
                  </a:cubicBezTo>
                  <a:cubicBezTo>
                    <a:pt x="535" y="351"/>
                    <a:pt x="535" y="351"/>
                    <a:pt x="535" y="351"/>
                  </a:cubicBezTo>
                  <a:cubicBezTo>
                    <a:pt x="446" y="351"/>
                    <a:pt x="446" y="351"/>
                    <a:pt x="446" y="351"/>
                  </a:cubicBezTo>
                  <a:cubicBezTo>
                    <a:pt x="446" y="273"/>
                    <a:pt x="446" y="273"/>
                    <a:pt x="446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184"/>
                    <a:pt x="535" y="184"/>
                    <a:pt x="535" y="184"/>
                  </a:cubicBezTo>
                  <a:cubicBezTo>
                    <a:pt x="612" y="184"/>
                    <a:pt x="612" y="184"/>
                    <a:pt x="612" y="184"/>
                  </a:cubicBezTo>
                  <a:cubicBezTo>
                    <a:pt x="612" y="273"/>
                    <a:pt x="612" y="273"/>
                    <a:pt x="612" y="273"/>
                  </a:cubicBezTo>
                  <a:cubicBezTo>
                    <a:pt x="702" y="273"/>
                    <a:pt x="702" y="273"/>
                    <a:pt x="702" y="273"/>
                  </a:cubicBezTo>
                  <a:lnTo>
                    <a:pt x="702" y="35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2971" y="946"/>
              <a:ext cx="1745" cy="1746"/>
            </a:xfrm>
            <a:custGeom>
              <a:avLst/>
              <a:gdLst>
                <a:gd name="T0" fmla="*/ 1131 w 1745"/>
                <a:gd name="T1" fmla="*/ 1746 h 1746"/>
                <a:gd name="T2" fmla="*/ 1131 w 1745"/>
                <a:gd name="T3" fmla="*/ 1139 h 1746"/>
                <a:gd name="T4" fmla="*/ 1745 w 1745"/>
                <a:gd name="T5" fmla="*/ 1139 h 1746"/>
                <a:gd name="T6" fmla="*/ 1745 w 1745"/>
                <a:gd name="T7" fmla="*/ 607 h 1746"/>
                <a:gd name="T8" fmla="*/ 1131 w 1745"/>
                <a:gd name="T9" fmla="*/ 607 h 1746"/>
                <a:gd name="T10" fmla="*/ 1131 w 1745"/>
                <a:gd name="T11" fmla="*/ 0 h 1746"/>
                <a:gd name="T12" fmla="*/ 607 w 1745"/>
                <a:gd name="T13" fmla="*/ 0 h 1746"/>
                <a:gd name="T14" fmla="*/ 607 w 1745"/>
                <a:gd name="T15" fmla="*/ 607 h 1746"/>
                <a:gd name="T16" fmla="*/ 0 w 1745"/>
                <a:gd name="T17" fmla="*/ 607 h 1746"/>
                <a:gd name="T18" fmla="*/ 0 w 1745"/>
                <a:gd name="T19" fmla="*/ 1139 h 1746"/>
                <a:gd name="T20" fmla="*/ 607 w 1745"/>
                <a:gd name="T21" fmla="*/ 1139 h 1746"/>
                <a:gd name="T22" fmla="*/ 607 w 1745"/>
                <a:gd name="T23" fmla="*/ 1746 h 1746"/>
                <a:gd name="T24" fmla="*/ 1131 w 1745"/>
                <a:gd name="T25" fmla="*/ 1746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5" h="1746">
                  <a:moveTo>
                    <a:pt x="1131" y="1746"/>
                  </a:moveTo>
                  <a:lnTo>
                    <a:pt x="1131" y="1139"/>
                  </a:lnTo>
                  <a:lnTo>
                    <a:pt x="1745" y="1139"/>
                  </a:lnTo>
                  <a:lnTo>
                    <a:pt x="1745" y="607"/>
                  </a:lnTo>
                  <a:lnTo>
                    <a:pt x="1131" y="607"/>
                  </a:lnTo>
                  <a:lnTo>
                    <a:pt x="1131" y="0"/>
                  </a:lnTo>
                  <a:lnTo>
                    <a:pt x="607" y="0"/>
                  </a:lnTo>
                  <a:lnTo>
                    <a:pt x="607" y="607"/>
                  </a:lnTo>
                  <a:lnTo>
                    <a:pt x="0" y="607"/>
                  </a:lnTo>
                  <a:lnTo>
                    <a:pt x="0" y="1139"/>
                  </a:lnTo>
                  <a:lnTo>
                    <a:pt x="607" y="1139"/>
                  </a:lnTo>
                  <a:lnTo>
                    <a:pt x="607" y="1746"/>
                  </a:lnTo>
                  <a:lnTo>
                    <a:pt x="1131" y="1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1179" y="3231"/>
              <a:ext cx="5329" cy="709"/>
            </a:xfrm>
            <a:custGeom>
              <a:avLst/>
              <a:gdLst>
                <a:gd name="T0" fmla="*/ 0 w 782"/>
                <a:gd name="T1" fmla="*/ 79 h 104"/>
                <a:gd name="T2" fmla="*/ 17 w 782"/>
                <a:gd name="T3" fmla="*/ 104 h 104"/>
                <a:gd name="T4" fmla="*/ 392 w 782"/>
                <a:gd name="T5" fmla="*/ 30 h 104"/>
                <a:gd name="T6" fmla="*/ 765 w 782"/>
                <a:gd name="T7" fmla="*/ 103 h 104"/>
                <a:gd name="T8" fmla="*/ 782 w 782"/>
                <a:gd name="T9" fmla="*/ 78 h 104"/>
                <a:gd name="T10" fmla="*/ 392 w 782"/>
                <a:gd name="T11" fmla="*/ 0 h 104"/>
                <a:gd name="T12" fmla="*/ 0 w 782"/>
                <a:gd name="T13" fmla="*/ 7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2" h="104">
                  <a:moveTo>
                    <a:pt x="0" y="79"/>
                  </a:moveTo>
                  <a:cubicBezTo>
                    <a:pt x="6" y="87"/>
                    <a:pt x="11" y="96"/>
                    <a:pt x="17" y="104"/>
                  </a:cubicBezTo>
                  <a:cubicBezTo>
                    <a:pt x="122" y="57"/>
                    <a:pt x="252" y="30"/>
                    <a:pt x="392" y="30"/>
                  </a:cubicBezTo>
                  <a:cubicBezTo>
                    <a:pt x="531" y="30"/>
                    <a:pt x="660" y="57"/>
                    <a:pt x="765" y="103"/>
                  </a:cubicBezTo>
                  <a:cubicBezTo>
                    <a:pt x="771" y="95"/>
                    <a:pt x="776" y="87"/>
                    <a:pt x="782" y="78"/>
                  </a:cubicBezTo>
                  <a:cubicBezTo>
                    <a:pt x="672" y="29"/>
                    <a:pt x="537" y="0"/>
                    <a:pt x="392" y="0"/>
                  </a:cubicBezTo>
                  <a:cubicBezTo>
                    <a:pt x="246" y="0"/>
                    <a:pt x="111" y="29"/>
                    <a:pt x="0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1806571" y="3198667"/>
            <a:ext cx="1309996" cy="1358421"/>
            <a:chOff x="1757" y="0"/>
            <a:chExt cx="4166" cy="4320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757" y="0"/>
              <a:ext cx="416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1757" y="1733"/>
              <a:ext cx="4166" cy="2587"/>
            </a:xfrm>
            <a:custGeom>
              <a:avLst/>
              <a:gdLst>
                <a:gd name="T0" fmla="*/ 54 w 1073"/>
                <a:gd name="T1" fmla="*/ 666 h 666"/>
                <a:gd name="T2" fmla="*/ 1018 w 1073"/>
                <a:gd name="T3" fmla="*/ 666 h 666"/>
                <a:gd name="T4" fmla="*/ 1073 w 1073"/>
                <a:gd name="T5" fmla="*/ 609 h 666"/>
                <a:gd name="T6" fmla="*/ 1073 w 1073"/>
                <a:gd name="T7" fmla="*/ 0 h 666"/>
                <a:gd name="T8" fmla="*/ 0 w 1073"/>
                <a:gd name="T9" fmla="*/ 0 h 666"/>
                <a:gd name="T10" fmla="*/ 0 w 1073"/>
                <a:gd name="T11" fmla="*/ 609 h 666"/>
                <a:gd name="T12" fmla="*/ 54 w 1073"/>
                <a:gd name="T13" fmla="*/ 666 h 666"/>
                <a:gd name="T14" fmla="*/ 536 w 1073"/>
                <a:gd name="T15" fmla="*/ 34 h 666"/>
                <a:gd name="T16" fmla="*/ 827 w 1073"/>
                <a:gd name="T17" fmla="*/ 326 h 666"/>
                <a:gd name="T18" fmla="*/ 536 w 1073"/>
                <a:gd name="T19" fmla="*/ 617 h 666"/>
                <a:gd name="T20" fmla="*/ 245 w 1073"/>
                <a:gd name="T21" fmla="*/ 326 h 666"/>
                <a:gd name="T22" fmla="*/ 536 w 1073"/>
                <a:gd name="T23" fmla="*/ 34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3" h="666">
                  <a:moveTo>
                    <a:pt x="54" y="666"/>
                  </a:moveTo>
                  <a:cubicBezTo>
                    <a:pt x="1018" y="666"/>
                    <a:pt x="1018" y="666"/>
                    <a:pt x="1018" y="666"/>
                  </a:cubicBezTo>
                  <a:cubicBezTo>
                    <a:pt x="1048" y="666"/>
                    <a:pt x="1073" y="641"/>
                    <a:pt x="1073" y="609"/>
                  </a:cubicBezTo>
                  <a:cubicBezTo>
                    <a:pt x="1073" y="0"/>
                    <a:pt x="1073" y="0"/>
                    <a:pt x="10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9"/>
                    <a:pt x="0" y="609"/>
                    <a:pt x="0" y="609"/>
                  </a:cubicBezTo>
                  <a:cubicBezTo>
                    <a:pt x="0" y="641"/>
                    <a:pt x="24" y="666"/>
                    <a:pt x="54" y="666"/>
                  </a:cubicBezTo>
                  <a:close/>
                  <a:moveTo>
                    <a:pt x="536" y="34"/>
                  </a:moveTo>
                  <a:cubicBezTo>
                    <a:pt x="697" y="34"/>
                    <a:pt x="827" y="165"/>
                    <a:pt x="827" y="326"/>
                  </a:cubicBezTo>
                  <a:cubicBezTo>
                    <a:pt x="827" y="486"/>
                    <a:pt x="697" y="617"/>
                    <a:pt x="536" y="617"/>
                  </a:cubicBezTo>
                  <a:cubicBezTo>
                    <a:pt x="376" y="617"/>
                    <a:pt x="245" y="486"/>
                    <a:pt x="245" y="326"/>
                  </a:cubicBezTo>
                  <a:cubicBezTo>
                    <a:pt x="245" y="165"/>
                    <a:pt x="376" y="34"/>
                    <a:pt x="536" y="3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757" y="0"/>
              <a:ext cx="4166" cy="1655"/>
            </a:xfrm>
            <a:custGeom>
              <a:avLst/>
              <a:gdLst>
                <a:gd name="T0" fmla="*/ 643 w 1073"/>
                <a:gd name="T1" fmla="*/ 0 h 426"/>
                <a:gd name="T2" fmla="*/ 430 w 1073"/>
                <a:gd name="T3" fmla="*/ 0 h 426"/>
                <a:gd name="T4" fmla="*/ 333 w 1073"/>
                <a:gd name="T5" fmla="*/ 98 h 426"/>
                <a:gd name="T6" fmla="*/ 333 w 1073"/>
                <a:gd name="T7" fmla="*/ 164 h 426"/>
                <a:gd name="T8" fmla="*/ 54 w 1073"/>
                <a:gd name="T9" fmla="*/ 164 h 426"/>
                <a:gd name="T10" fmla="*/ 0 w 1073"/>
                <a:gd name="T11" fmla="*/ 221 h 426"/>
                <a:gd name="T12" fmla="*/ 0 w 1073"/>
                <a:gd name="T13" fmla="*/ 376 h 426"/>
                <a:gd name="T14" fmla="*/ 0 w 1073"/>
                <a:gd name="T15" fmla="*/ 408 h 426"/>
                <a:gd name="T16" fmla="*/ 0 w 1073"/>
                <a:gd name="T17" fmla="*/ 426 h 426"/>
                <a:gd name="T18" fmla="*/ 1073 w 1073"/>
                <a:gd name="T19" fmla="*/ 426 h 426"/>
                <a:gd name="T20" fmla="*/ 1073 w 1073"/>
                <a:gd name="T21" fmla="*/ 408 h 426"/>
                <a:gd name="T22" fmla="*/ 1073 w 1073"/>
                <a:gd name="T23" fmla="*/ 376 h 426"/>
                <a:gd name="T24" fmla="*/ 1073 w 1073"/>
                <a:gd name="T25" fmla="*/ 221 h 426"/>
                <a:gd name="T26" fmla="*/ 1018 w 1073"/>
                <a:gd name="T27" fmla="*/ 164 h 426"/>
                <a:gd name="T28" fmla="*/ 740 w 1073"/>
                <a:gd name="T29" fmla="*/ 164 h 426"/>
                <a:gd name="T30" fmla="*/ 740 w 1073"/>
                <a:gd name="T31" fmla="*/ 98 h 426"/>
                <a:gd name="T32" fmla="*/ 643 w 1073"/>
                <a:gd name="T33" fmla="*/ 0 h 426"/>
                <a:gd name="T34" fmla="*/ 681 w 1073"/>
                <a:gd name="T35" fmla="*/ 164 h 426"/>
                <a:gd name="T36" fmla="*/ 392 w 1073"/>
                <a:gd name="T37" fmla="*/ 164 h 426"/>
                <a:gd name="T38" fmla="*/ 392 w 1073"/>
                <a:gd name="T39" fmla="*/ 98 h 426"/>
                <a:gd name="T40" fmla="*/ 430 w 1073"/>
                <a:gd name="T41" fmla="*/ 59 h 426"/>
                <a:gd name="T42" fmla="*/ 643 w 1073"/>
                <a:gd name="T43" fmla="*/ 59 h 426"/>
                <a:gd name="T44" fmla="*/ 681 w 1073"/>
                <a:gd name="T45" fmla="*/ 98 h 426"/>
                <a:gd name="T46" fmla="*/ 681 w 1073"/>
                <a:gd name="T47" fmla="*/ 16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73" h="426">
                  <a:moveTo>
                    <a:pt x="643" y="0"/>
                  </a:moveTo>
                  <a:cubicBezTo>
                    <a:pt x="430" y="0"/>
                    <a:pt x="430" y="0"/>
                    <a:pt x="430" y="0"/>
                  </a:cubicBezTo>
                  <a:cubicBezTo>
                    <a:pt x="376" y="0"/>
                    <a:pt x="333" y="44"/>
                    <a:pt x="333" y="98"/>
                  </a:cubicBezTo>
                  <a:cubicBezTo>
                    <a:pt x="333" y="164"/>
                    <a:pt x="333" y="164"/>
                    <a:pt x="333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24" y="164"/>
                    <a:pt x="0" y="189"/>
                    <a:pt x="0" y="221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408"/>
                    <a:pt x="0" y="408"/>
                    <a:pt x="0" y="408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1073" y="426"/>
                    <a:pt x="1073" y="426"/>
                    <a:pt x="1073" y="426"/>
                  </a:cubicBezTo>
                  <a:cubicBezTo>
                    <a:pt x="1073" y="408"/>
                    <a:pt x="1073" y="408"/>
                    <a:pt x="1073" y="408"/>
                  </a:cubicBezTo>
                  <a:cubicBezTo>
                    <a:pt x="1073" y="376"/>
                    <a:pt x="1073" y="376"/>
                    <a:pt x="1073" y="376"/>
                  </a:cubicBezTo>
                  <a:cubicBezTo>
                    <a:pt x="1073" y="221"/>
                    <a:pt x="1073" y="221"/>
                    <a:pt x="1073" y="221"/>
                  </a:cubicBezTo>
                  <a:cubicBezTo>
                    <a:pt x="1073" y="189"/>
                    <a:pt x="1048" y="164"/>
                    <a:pt x="1018" y="164"/>
                  </a:cubicBezTo>
                  <a:cubicBezTo>
                    <a:pt x="740" y="164"/>
                    <a:pt x="740" y="164"/>
                    <a:pt x="740" y="164"/>
                  </a:cubicBezTo>
                  <a:cubicBezTo>
                    <a:pt x="740" y="98"/>
                    <a:pt x="740" y="98"/>
                    <a:pt x="740" y="98"/>
                  </a:cubicBezTo>
                  <a:cubicBezTo>
                    <a:pt x="740" y="44"/>
                    <a:pt x="696" y="0"/>
                    <a:pt x="643" y="0"/>
                  </a:cubicBezTo>
                  <a:close/>
                  <a:moveTo>
                    <a:pt x="681" y="164"/>
                  </a:moveTo>
                  <a:cubicBezTo>
                    <a:pt x="392" y="164"/>
                    <a:pt x="392" y="164"/>
                    <a:pt x="392" y="164"/>
                  </a:cubicBezTo>
                  <a:cubicBezTo>
                    <a:pt x="392" y="98"/>
                    <a:pt x="392" y="98"/>
                    <a:pt x="392" y="98"/>
                  </a:cubicBezTo>
                  <a:cubicBezTo>
                    <a:pt x="392" y="76"/>
                    <a:pt x="409" y="59"/>
                    <a:pt x="430" y="59"/>
                  </a:cubicBezTo>
                  <a:cubicBezTo>
                    <a:pt x="643" y="59"/>
                    <a:pt x="643" y="59"/>
                    <a:pt x="643" y="59"/>
                  </a:cubicBezTo>
                  <a:cubicBezTo>
                    <a:pt x="664" y="59"/>
                    <a:pt x="681" y="76"/>
                    <a:pt x="681" y="98"/>
                  </a:cubicBezTo>
                  <a:lnTo>
                    <a:pt x="681" y="1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2708" y="1865"/>
              <a:ext cx="2260" cy="2265"/>
            </a:xfrm>
            <a:custGeom>
              <a:avLst/>
              <a:gdLst>
                <a:gd name="T0" fmla="*/ 0 w 582"/>
                <a:gd name="T1" fmla="*/ 292 h 583"/>
                <a:gd name="T2" fmla="*/ 291 w 582"/>
                <a:gd name="T3" fmla="*/ 583 h 583"/>
                <a:gd name="T4" fmla="*/ 582 w 582"/>
                <a:gd name="T5" fmla="*/ 292 h 583"/>
                <a:gd name="T6" fmla="*/ 291 w 582"/>
                <a:gd name="T7" fmla="*/ 0 h 583"/>
                <a:gd name="T8" fmla="*/ 0 w 582"/>
                <a:gd name="T9" fmla="*/ 292 h 583"/>
                <a:gd name="T10" fmla="*/ 509 w 582"/>
                <a:gd name="T11" fmla="*/ 220 h 583"/>
                <a:gd name="T12" fmla="*/ 509 w 582"/>
                <a:gd name="T13" fmla="*/ 363 h 583"/>
                <a:gd name="T14" fmla="*/ 363 w 582"/>
                <a:gd name="T15" fmla="*/ 363 h 583"/>
                <a:gd name="T16" fmla="*/ 363 w 582"/>
                <a:gd name="T17" fmla="*/ 509 h 583"/>
                <a:gd name="T18" fmla="*/ 220 w 582"/>
                <a:gd name="T19" fmla="*/ 509 h 583"/>
                <a:gd name="T20" fmla="*/ 220 w 582"/>
                <a:gd name="T21" fmla="*/ 363 h 583"/>
                <a:gd name="T22" fmla="*/ 74 w 582"/>
                <a:gd name="T23" fmla="*/ 363 h 583"/>
                <a:gd name="T24" fmla="*/ 74 w 582"/>
                <a:gd name="T25" fmla="*/ 220 h 583"/>
                <a:gd name="T26" fmla="*/ 220 w 582"/>
                <a:gd name="T27" fmla="*/ 220 h 583"/>
                <a:gd name="T28" fmla="*/ 220 w 582"/>
                <a:gd name="T29" fmla="*/ 74 h 583"/>
                <a:gd name="T30" fmla="*/ 363 w 582"/>
                <a:gd name="T31" fmla="*/ 74 h 583"/>
                <a:gd name="T32" fmla="*/ 363 w 582"/>
                <a:gd name="T33" fmla="*/ 220 h 583"/>
                <a:gd name="T34" fmla="*/ 509 w 582"/>
                <a:gd name="T35" fmla="*/ 22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2" h="583">
                  <a:moveTo>
                    <a:pt x="0" y="292"/>
                  </a:moveTo>
                  <a:cubicBezTo>
                    <a:pt x="0" y="452"/>
                    <a:pt x="131" y="583"/>
                    <a:pt x="291" y="583"/>
                  </a:cubicBezTo>
                  <a:cubicBezTo>
                    <a:pt x="452" y="583"/>
                    <a:pt x="582" y="452"/>
                    <a:pt x="582" y="292"/>
                  </a:cubicBezTo>
                  <a:cubicBezTo>
                    <a:pt x="582" y="131"/>
                    <a:pt x="452" y="0"/>
                    <a:pt x="291" y="0"/>
                  </a:cubicBezTo>
                  <a:cubicBezTo>
                    <a:pt x="131" y="0"/>
                    <a:pt x="0" y="131"/>
                    <a:pt x="0" y="292"/>
                  </a:cubicBezTo>
                  <a:close/>
                  <a:moveTo>
                    <a:pt x="509" y="220"/>
                  </a:moveTo>
                  <a:cubicBezTo>
                    <a:pt x="509" y="363"/>
                    <a:pt x="509" y="363"/>
                    <a:pt x="509" y="363"/>
                  </a:cubicBezTo>
                  <a:cubicBezTo>
                    <a:pt x="363" y="363"/>
                    <a:pt x="363" y="363"/>
                    <a:pt x="363" y="363"/>
                  </a:cubicBezTo>
                  <a:cubicBezTo>
                    <a:pt x="363" y="509"/>
                    <a:pt x="363" y="509"/>
                    <a:pt x="363" y="509"/>
                  </a:cubicBezTo>
                  <a:cubicBezTo>
                    <a:pt x="220" y="509"/>
                    <a:pt x="220" y="509"/>
                    <a:pt x="220" y="509"/>
                  </a:cubicBezTo>
                  <a:cubicBezTo>
                    <a:pt x="220" y="363"/>
                    <a:pt x="220" y="363"/>
                    <a:pt x="220" y="363"/>
                  </a:cubicBezTo>
                  <a:cubicBezTo>
                    <a:pt x="74" y="363"/>
                    <a:pt x="74" y="363"/>
                    <a:pt x="74" y="363"/>
                  </a:cubicBezTo>
                  <a:cubicBezTo>
                    <a:pt x="74" y="220"/>
                    <a:pt x="74" y="220"/>
                    <a:pt x="74" y="220"/>
                  </a:cubicBezTo>
                  <a:cubicBezTo>
                    <a:pt x="220" y="220"/>
                    <a:pt x="220" y="220"/>
                    <a:pt x="220" y="220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363" y="74"/>
                    <a:pt x="363" y="74"/>
                    <a:pt x="363" y="74"/>
                  </a:cubicBezTo>
                  <a:cubicBezTo>
                    <a:pt x="363" y="220"/>
                    <a:pt x="363" y="220"/>
                    <a:pt x="363" y="220"/>
                  </a:cubicBezTo>
                  <a:lnTo>
                    <a:pt x="509" y="2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2996" y="2152"/>
              <a:ext cx="1688" cy="1690"/>
            </a:xfrm>
            <a:custGeom>
              <a:avLst/>
              <a:gdLst>
                <a:gd name="T0" fmla="*/ 1122 w 1688"/>
                <a:gd name="T1" fmla="*/ 1690 h 1690"/>
                <a:gd name="T2" fmla="*/ 1122 w 1688"/>
                <a:gd name="T3" fmla="*/ 1123 h 1690"/>
                <a:gd name="T4" fmla="*/ 1688 w 1688"/>
                <a:gd name="T5" fmla="*/ 1123 h 1690"/>
                <a:gd name="T6" fmla="*/ 1688 w 1688"/>
                <a:gd name="T7" fmla="*/ 567 h 1690"/>
                <a:gd name="T8" fmla="*/ 1122 w 1688"/>
                <a:gd name="T9" fmla="*/ 567 h 1690"/>
                <a:gd name="T10" fmla="*/ 1122 w 1688"/>
                <a:gd name="T11" fmla="*/ 0 h 1690"/>
                <a:gd name="T12" fmla="*/ 566 w 1688"/>
                <a:gd name="T13" fmla="*/ 0 h 1690"/>
                <a:gd name="T14" fmla="*/ 566 w 1688"/>
                <a:gd name="T15" fmla="*/ 567 h 1690"/>
                <a:gd name="T16" fmla="*/ 0 w 1688"/>
                <a:gd name="T17" fmla="*/ 567 h 1690"/>
                <a:gd name="T18" fmla="*/ 0 w 1688"/>
                <a:gd name="T19" fmla="*/ 1123 h 1690"/>
                <a:gd name="T20" fmla="*/ 566 w 1688"/>
                <a:gd name="T21" fmla="*/ 1123 h 1690"/>
                <a:gd name="T22" fmla="*/ 566 w 1688"/>
                <a:gd name="T23" fmla="*/ 1690 h 1690"/>
                <a:gd name="T24" fmla="*/ 1122 w 1688"/>
                <a:gd name="T25" fmla="*/ 169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8" h="1690">
                  <a:moveTo>
                    <a:pt x="1122" y="1690"/>
                  </a:moveTo>
                  <a:lnTo>
                    <a:pt x="1122" y="1123"/>
                  </a:lnTo>
                  <a:lnTo>
                    <a:pt x="1688" y="1123"/>
                  </a:lnTo>
                  <a:lnTo>
                    <a:pt x="1688" y="567"/>
                  </a:lnTo>
                  <a:lnTo>
                    <a:pt x="1122" y="567"/>
                  </a:lnTo>
                  <a:lnTo>
                    <a:pt x="1122" y="0"/>
                  </a:lnTo>
                  <a:lnTo>
                    <a:pt x="566" y="0"/>
                  </a:lnTo>
                  <a:lnTo>
                    <a:pt x="566" y="567"/>
                  </a:lnTo>
                  <a:lnTo>
                    <a:pt x="0" y="567"/>
                  </a:lnTo>
                  <a:lnTo>
                    <a:pt x="0" y="1123"/>
                  </a:lnTo>
                  <a:lnTo>
                    <a:pt x="566" y="1123"/>
                  </a:lnTo>
                  <a:lnTo>
                    <a:pt x="566" y="1690"/>
                  </a:lnTo>
                  <a:lnTo>
                    <a:pt x="1122" y="169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6965411" y="1963956"/>
            <a:ext cx="947975" cy="1323611"/>
            <a:chOff x="2293" y="0"/>
            <a:chExt cx="3094" cy="4320"/>
          </a:xfrm>
        </p:grpSpPr>
        <p:sp>
          <p:nvSpPr>
            <p:cNvPr id="4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293" y="0"/>
              <a:ext cx="3094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2994" y="1885"/>
              <a:ext cx="411" cy="394"/>
            </a:xfrm>
            <a:custGeom>
              <a:avLst/>
              <a:gdLst>
                <a:gd name="T0" fmla="*/ 11 w 131"/>
                <a:gd name="T1" fmla="*/ 61 h 126"/>
                <a:gd name="T2" fmla="*/ 15 w 131"/>
                <a:gd name="T3" fmla="*/ 102 h 126"/>
                <a:gd name="T4" fmla="*/ 35 w 131"/>
                <a:gd name="T5" fmla="*/ 116 h 126"/>
                <a:gd name="T6" fmla="*/ 79 w 131"/>
                <a:gd name="T7" fmla="*/ 112 h 126"/>
                <a:gd name="T8" fmla="*/ 131 w 131"/>
                <a:gd name="T9" fmla="*/ 52 h 126"/>
                <a:gd name="T10" fmla="*/ 72 w 131"/>
                <a:gd name="T11" fmla="*/ 8 h 126"/>
                <a:gd name="T12" fmla="*/ 64 w 131"/>
                <a:gd name="T13" fmla="*/ 0 h 126"/>
                <a:gd name="T14" fmla="*/ 11 w 131"/>
                <a:gd name="T15" fmla="*/ 6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126">
                  <a:moveTo>
                    <a:pt x="11" y="61"/>
                  </a:moveTo>
                  <a:cubicBezTo>
                    <a:pt x="0" y="73"/>
                    <a:pt x="2" y="92"/>
                    <a:pt x="15" y="102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48" y="126"/>
                    <a:pt x="68" y="124"/>
                    <a:pt x="79" y="112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9" y="6"/>
                    <a:pt x="66" y="3"/>
                    <a:pt x="64" y="0"/>
                  </a:cubicBezTo>
                  <a:lnTo>
                    <a:pt x="11" y="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3189" y="2079"/>
              <a:ext cx="476" cy="466"/>
            </a:xfrm>
            <a:custGeom>
              <a:avLst/>
              <a:gdLst>
                <a:gd name="T0" fmla="*/ 10 w 152"/>
                <a:gd name="T1" fmla="*/ 84 h 149"/>
                <a:gd name="T2" fmla="*/ 15 w 152"/>
                <a:gd name="T3" fmla="*/ 124 h 149"/>
                <a:gd name="T4" fmla="*/ 35 w 152"/>
                <a:gd name="T5" fmla="*/ 139 h 149"/>
                <a:gd name="T6" fmla="*/ 79 w 152"/>
                <a:gd name="T7" fmla="*/ 135 h 149"/>
                <a:gd name="T8" fmla="*/ 152 w 152"/>
                <a:gd name="T9" fmla="*/ 51 h 149"/>
                <a:gd name="T10" fmla="*/ 143 w 152"/>
                <a:gd name="T11" fmla="*/ 46 h 149"/>
                <a:gd name="T12" fmla="*/ 83 w 152"/>
                <a:gd name="T13" fmla="*/ 0 h 149"/>
                <a:gd name="T14" fmla="*/ 10 w 152"/>
                <a:gd name="T15" fmla="*/ 8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49">
                  <a:moveTo>
                    <a:pt x="10" y="84"/>
                  </a:moveTo>
                  <a:cubicBezTo>
                    <a:pt x="0" y="96"/>
                    <a:pt x="2" y="114"/>
                    <a:pt x="15" y="124"/>
                  </a:cubicBezTo>
                  <a:cubicBezTo>
                    <a:pt x="35" y="139"/>
                    <a:pt x="35" y="139"/>
                    <a:pt x="35" y="139"/>
                  </a:cubicBezTo>
                  <a:cubicBezTo>
                    <a:pt x="48" y="149"/>
                    <a:pt x="68" y="147"/>
                    <a:pt x="79" y="135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49" y="49"/>
                    <a:pt x="146" y="48"/>
                    <a:pt x="143" y="46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10" y="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4526" y="344"/>
              <a:ext cx="445" cy="373"/>
            </a:xfrm>
            <a:custGeom>
              <a:avLst/>
              <a:gdLst>
                <a:gd name="T0" fmla="*/ 376 w 445"/>
                <a:gd name="T1" fmla="*/ 373 h 373"/>
                <a:gd name="T2" fmla="*/ 445 w 445"/>
                <a:gd name="T3" fmla="*/ 295 h 373"/>
                <a:gd name="T4" fmla="*/ 78 w 445"/>
                <a:gd name="T5" fmla="*/ 0 h 373"/>
                <a:gd name="T6" fmla="*/ 0 w 445"/>
                <a:gd name="T7" fmla="*/ 91 h 373"/>
                <a:gd name="T8" fmla="*/ 376 w 445"/>
                <a:gd name="T9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373">
                  <a:moveTo>
                    <a:pt x="376" y="373"/>
                  </a:moveTo>
                  <a:lnTo>
                    <a:pt x="445" y="295"/>
                  </a:lnTo>
                  <a:lnTo>
                    <a:pt x="78" y="0"/>
                  </a:lnTo>
                  <a:lnTo>
                    <a:pt x="0" y="91"/>
                  </a:lnTo>
                  <a:lnTo>
                    <a:pt x="376" y="3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2822" y="3716"/>
              <a:ext cx="523" cy="285"/>
            </a:xfrm>
            <a:custGeom>
              <a:avLst/>
              <a:gdLst>
                <a:gd name="T0" fmla="*/ 0 w 167"/>
                <a:gd name="T1" fmla="*/ 0 h 91"/>
                <a:gd name="T2" fmla="*/ 0 w 167"/>
                <a:gd name="T3" fmla="*/ 91 h 91"/>
                <a:gd name="T4" fmla="*/ 167 w 167"/>
                <a:gd name="T5" fmla="*/ 91 h 91"/>
                <a:gd name="T6" fmla="*/ 167 w 167"/>
                <a:gd name="T7" fmla="*/ 62 h 91"/>
                <a:gd name="T8" fmla="*/ 102 w 167"/>
                <a:gd name="T9" fmla="*/ 31 h 91"/>
                <a:gd name="T10" fmla="*/ 85 w 167"/>
                <a:gd name="T11" fmla="*/ 33 h 91"/>
                <a:gd name="T12" fmla="*/ 0 w 167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91">
                  <a:moveTo>
                    <a:pt x="0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167" y="91"/>
                    <a:pt x="167" y="91"/>
                    <a:pt x="167" y="91"/>
                  </a:cubicBezTo>
                  <a:cubicBezTo>
                    <a:pt x="167" y="62"/>
                    <a:pt x="167" y="62"/>
                    <a:pt x="167" y="62"/>
                  </a:cubicBezTo>
                  <a:cubicBezTo>
                    <a:pt x="144" y="53"/>
                    <a:pt x="123" y="43"/>
                    <a:pt x="102" y="31"/>
                  </a:cubicBezTo>
                  <a:cubicBezTo>
                    <a:pt x="96" y="32"/>
                    <a:pt x="90" y="33"/>
                    <a:pt x="85" y="33"/>
                  </a:cubicBezTo>
                  <a:cubicBezTo>
                    <a:pt x="51" y="33"/>
                    <a:pt x="22" y="2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2315" y="3037"/>
              <a:ext cx="1440" cy="219"/>
            </a:xfrm>
            <a:custGeom>
              <a:avLst/>
              <a:gdLst>
                <a:gd name="T0" fmla="*/ 387 w 460"/>
                <a:gd name="T1" fmla="*/ 0 h 70"/>
                <a:gd name="T2" fmla="*/ 73 w 460"/>
                <a:gd name="T3" fmla="*/ 0 h 70"/>
                <a:gd name="T4" fmla="*/ 18 w 460"/>
                <a:gd name="T5" fmla="*/ 0 h 70"/>
                <a:gd name="T6" fmla="*/ 0 w 460"/>
                <a:gd name="T7" fmla="*/ 17 h 70"/>
                <a:gd name="T8" fmla="*/ 0 w 460"/>
                <a:gd name="T9" fmla="*/ 54 h 70"/>
                <a:gd name="T10" fmla="*/ 18 w 460"/>
                <a:gd name="T11" fmla="*/ 70 h 70"/>
                <a:gd name="T12" fmla="*/ 154 w 460"/>
                <a:gd name="T13" fmla="*/ 70 h 70"/>
                <a:gd name="T14" fmla="*/ 247 w 460"/>
                <a:gd name="T15" fmla="*/ 28 h 70"/>
                <a:gd name="T16" fmla="*/ 340 w 460"/>
                <a:gd name="T17" fmla="*/ 70 h 70"/>
                <a:gd name="T18" fmla="*/ 442 w 460"/>
                <a:gd name="T19" fmla="*/ 70 h 70"/>
                <a:gd name="T20" fmla="*/ 460 w 460"/>
                <a:gd name="T21" fmla="*/ 54 h 70"/>
                <a:gd name="T22" fmla="*/ 460 w 460"/>
                <a:gd name="T23" fmla="*/ 17 h 70"/>
                <a:gd name="T24" fmla="*/ 442 w 460"/>
                <a:gd name="T25" fmla="*/ 0 h 70"/>
                <a:gd name="T26" fmla="*/ 387 w 460"/>
                <a:gd name="T2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0" h="70">
                  <a:moveTo>
                    <a:pt x="387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3"/>
                    <a:pt x="8" y="70"/>
                    <a:pt x="18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76" y="45"/>
                    <a:pt x="209" y="28"/>
                    <a:pt x="247" y="28"/>
                  </a:cubicBezTo>
                  <a:cubicBezTo>
                    <a:pt x="284" y="28"/>
                    <a:pt x="318" y="45"/>
                    <a:pt x="340" y="70"/>
                  </a:cubicBezTo>
                  <a:cubicBezTo>
                    <a:pt x="442" y="70"/>
                    <a:pt x="442" y="70"/>
                    <a:pt x="442" y="70"/>
                  </a:cubicBezTo>
                  <a:cubicBezTo>
                    <a:pt x="452" y="70"/>
                    <a:pt x="460" y="63"/>
                    <a:pt x="460" y="54"/>
                  </a:cubicBezTo>
                  <a:cubicBezTo>
                    <a:pt x="460" y="17"/>
                    <a:pt x="460" y="17"/>
                    <a:pt x="460" y="17"/>
                  </a:cubicBezTo>
                  <a:cubicBezTo>
                    <a:pt x="460" y="8"/>
                    <a:pt x="452" y="0"/>
                    <a:pt x="442" y="0"/>
                  </a:cubicBezTo>
                  <a:lnTo>
                    <a:pt x="3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2497" y="2867"/>
              <a:ext cx="1077" cy="170"/>
            </a:xfrm>
            <a:custGeom>
              <a:avLst/>
              <a:gdLst>
                <a:gd name="T0" fmla="*/ 15 w 344"/>
                <a:gd name="T1" fmla="*/ 0 h 54"/>
                <a:gd name="T2" fmla="*/ 0 w 344"/>
                <a:gd name="T3" fmla="*/ 14 h 54"/>
                <a:gd name="T4" fmla="*/ 0 w 344"/>
                <a:gd name="T5" fmla="*/ 40 h 54"/>
                <a:gd name="T6" fmla="*/ 15 w 344"/>
                <a:gd name="T7" fmla="*/ 54 h 54"/>
                <a:gd name="T8" fmla="*/ 329 w 344"/>
                <a:gd name="T9" fmla="*/ 54 h 54"/>
                <a:gd name="T10" fmla="*/ 344 w 344"/>
                <a:gd name="T11" fmla="*/ 40 h 54"/>
                <a:gd name="T12" fmla="*/ 344 w 344"/>
                <a:gd name="T13" fmla="*/ 14 h 54"/>
                <a:gd name="T14" fmla="*/ 329 w 344"/>
                <a:gd name="T15" fmla="*/ 0 h 54"/>
                <a:gd name="T16" fmla="*/ 15 w 344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4" h="54">
                  <a:moveTo>
                    <a:pt x="15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8"/>
                    <a:pt x="7" y="54"/>
                    <a:pt x="15" y="54"/>
                  </a:cubicBezTo>
                  <a:cubicBezTo>
                    <a:pt x="329" y="54"/>
                    <a:pt x="329" y="54"/>
                    <a:pt x="329" y="54"/>
                  </a:cubicBezTo>
                  <a:cubicBezTo>
                    <a:pt x="337" y="54"/>
                    <a:pt x="344" y="48"/>
                    <a:pt x="344" y="40"/>
                  </a:cubicBezTo>
                  <a:cubicBezTo>
                    <a:pt x="344" y="14"/>
                    <a:pt x="344" y="14"/>
                    <a:pt x="344" y="14"/>
                  </a:cubicBezTo>
                  <a:cubicBezTo>
                    <a:pt x="344" y="6"/>
                    <a:pt x="337" y="0"/>
                    <a:pt x="329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2271" y="1543"/>
              <a:ext cx="3254" cy="2777"/>
            </a:xfrm>
            <a:custGeom>
              <a:avLst/>
              <a:gdLst>
                <a:gd name="T0" fmla="*/ 984 w 1039"/>
                <a:gd name="T1" fmla="*/ 263 h 887"/>
                <a:gd name="T2" fmla="*/ 799 w 1039"/>
                <a:gd name="T3" fmla="*/ 0 h 887"/>
                <a:gd name="T4" fmla="*/ 799 w 1039"/>
                <a:gd name="T5" fmla="*/ 9 h 887"/>
                <a:gd name="T6" fmla="*/ 724 w 1039"/>
                <a:gd name="T7" fmla="*/ 120 h 887"/>
                <a:gd name="T8" fmla="*/ 839 w 1039"/>
                <a:gd name="T9" fmla="*/ 291 h 887"/>
                <a:gd name="T10" fmla="*/ 591 w 1039"/>
                <a:gd name="T11" fmla="*/ 646 h 887"/>
                <a:gd name="T12" fmla="*/ 380 w 1039"/>
                <a:gd name="T13" fmla="*/ 621 h 887"/>
                <a:gd name="T14" fmla="*/ 278 w 1039"/>
                <a:gd name="T15" fmla="*/ 725 h 887"/>
                <a:gd name="T16" fmla="*/ 343 w 1039"/>
                <a:gd name="T17" fmla="*/ 756 h 887"/>
                <a:gd name="T18" fmla="*/ 459 w 1039"/>
                <a:gd name="T19" fmla="*/ 785 h 887"/>
                <a:gd name="T20" fmla="*/ 343 w 1039"/>
                <a:gd name="T21" fmla="*/ 785 h 887"/>
                <a:gd name="T22" fmla="*/ 176 w 1039"/>
                <a:gd name="T23" fmla="*/ 785 h 887"/>
                <a:gd name="T24" fmla="*/ 68 w 1039"/>
                <a:gd name="T25" fmla="*/ 785 h 887"/>
                <a:gd name="T26" fmla="*/ 45 w 1039"/>
                <a:gd name="T27" fmla="*/ 797 h 887"/>
                <a:gd name="T28" fmla="*/ 11 w 1039"/>
                <a:gd name="T29" fmla="*/ 849 h 887"/>
                <a:gd name="T30" fmla="*/ 34 w 1039"/>
                <a:gd name="T31" fmla="*/ 887 h 887"/>
                <a:gd name="T32" fmla="*/ 857 w 1039"/>
                <a:gd name="T33" fmla="*/ 887 h 887"/>
                <a:gd name="T34" fmla="*/ 880 w 1039"/>
                <a:gd name="T35" fmla="*/ 849 h 887"/>
                <a:gd name="T36" fmla="*/ 846 w 1039"/>
                <a:gd name="T37" fmla="*/ 797 h 887"/>
                <a:gd name="T38" fmla="*/ 823 w 1039"/>
                <a:gd name="T39" fmla="*/ 785 h 887"/>
                <a:gd name="T40" fmla="*/ 589 w 1039"/>
                <a:gd name="T41" fmla="*/ 785 h 887"/>
                <a:gd name="T42" fmla="*/ 622 w 1039"/>
                <a:gd name="T43" fmla="*/ 781 h 887"/>
                <a:gd name="T44" fmla="*/ 984 w 1039"/>
                <a:gd name="T45" fmla="*/ 263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39" h="887">
                  <a:moveTo>
                    <a:pt x="984" y="263"/>
                  </a:moveTo>
                  <a:cubicBezTo>
                    <a:pt x="960" y="155"/>
                    <a:pt x="892" y="62"/>
                    <a:pt x="799" y="0"/>
                  </a:cubicBezTo>
                  <a:cubicBezTo>
                    <a:pt x="799" y="3"/>
                    <a:pt x="799" y="6"/>
                    <a:pt x="799" y="9"/>
                  </a:cubicBezTo>
                  <a:cubicBezTo>
                    <a:pt x="799" y="58"/>
                    <a:pt x="768" y="100"/>
                    <a:pt x="724" y="120"/>
                  </a:cubicBezTo>
                  <a:cubicBezTo>
                    <a:pt x="782" y="162"/>
                    <a:pt x="823" y="223"/>
                    <a:pt x="839" y="291"/>
                  </a:cubicBezTo>
                  <a:cubicBezTo>
                    <a:pt x="876" y="452"/>
                    <a:pt x="765" y="611"/>
                    <a:pt x="591" y="646"/>
                  </a:cubicBezTo>
                  <a:cubicBezTo>
                    <a:pt x="519" y="660"/>
                    <a:pt x="444" y="651"/>
                    <a:pt x="380" y="621"/>
                  </a:cubicBezTo>
                  <a:cubicBezTo>
                    <a:pt x="377" y="674"/>
                    <a:pt x="334" y="718"/>
                    <a:pt x="278" y="725"/>
                  </a:cubicBezTo>
                  <a:cubicBezTo>
                    <a:pt x="299" y="737"/>
                    <a:pt x="320" y="747"/>
                    <a:pt x="343" y="756"/>
                  </a:cubicBezTo>
                  <a:cubicBezTo>
                    <a:pt x="380" y="771"/>
                    <a:pt x="419" y="780"/>
                    <a:pt x="459" y="785"/>
                  </a:cubicBezTo>
                  <a:cubicBezTo>
                    <a:pt x="343" y="785"/>
                    <a:pt x="343" y="785"/>
                    <a:pt x="343" y="785"/>
                  </a:cubicBezTo>
                  <a:cubicBezTo>
                    <a:pt x="176" y="785"/>
                    <a:pt x="176" y="785"/>
                    <a:pt x="176" y="785"/>
                  </a:cubicBezTo>
                  <a:cubicBezTo>
                    <a:pt x="68" y="785"/>
                    <a:pt x="68" y="785"/>
                    <a:pt x="68" y="785"/>
                  </a:cubicBezTo>
                  <a:cubicBezTo>
                    <a:pt x="58" y="785"/>
                    <a:pt x="49" y="790"/>
                    <a:pt x="45" y="797"/>
                  </a:cubicBezTo>
                  <a:cubicBezTo>
                    <a:pt x="11" y="849"/>
                    <a:pt x="11" y="849"/>
                    <a:pt x="11" y="849"/>
                  </a:cubicBezTo>
                  <a:cubicBezTo>
                    <a:pt x="0" y="866"/>
                    <a:pt x="13" y="887"/>
                    <a:pt x="34" y="887"/>
                  </a:cubicBezTo>
                  <a:cubicBezTo>
                    <a:pt x="857" y="887"/>
                    <a:pt x="857" y="887"/>
                    <a:pt x="857" y="887"/>
                  </a:cubicBezTo>
                  <a:cubicBezTo>
                    <a:pt x="878" y="887"/>
                    <a:pt x="891" y="866"/>
                    <a:pt x="880" y="849"/>
                  </a:cubicBezTo>
                  <a:cubicBezTo>
                    <a:pt x="846" y="797"/>
                    <a:pt x="846" y="797"/>
                    <a:pt x="846" y="797"/>
                  </a:cubicBezTo>
                  <a:cubicBezTo>
                    <a:pt x="841" y="790"/>
                    <a:pt x="832" y="785"/>
                    <a:pt x="823" y="785"/>
                  </a:cubicBezTo>
                  <a:cubicBezTo>
                    <a:pt x="589" y="785"/>
                    <a:pt x="589" y="785"/>
                    <a:pt x="589" y="785"/>
                  </a:cubicBezTo>
                  <a:cubicBezTo>
                    <a:pt x="600" y="784"/>
                    <a:pt x="611" y="783"/>
                    <a:pt x="622" y="781"/>
                  </a:cubicBezTo>
                  <a:cubicBezTo>
                    <a:pt x="876" y="730"/>
                    <a:pt x="1039" y="498"/>
                    <a:pt x="984" y="26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2713" y="3124"/>
              <a:ext cx="748" cy="695"/>
            </a:xfrm>
            <a:custGeom>
              <a:avLst/>
              <a:gdLst>
                <a:gd name="T0" fmla="*/ 120 w 239"/>
                <a:gd name="T1" fmla="*/ 0 h 222"/>
                <a:gd name="T2" fmla="*/ 27 w 239"/>
                <a:gd name="T3" fmla="*/ 42 h 222"/>
                <a:gd name="T4" fmla="*/ 0 w 239"/>
                <a:gd name="T5" fmla="*/ 111 h 222"/>
                <a:gd name="T6" fmla="*/ 35 w 239"/>
                <a:gd name="T7" fmla="*/ 189 h 222"/>
                <a:gd name="T8" fmla="*/ 120 w 239"/>
                <a:gd name="T9" fmla="*/ 222 h 222"/>
                <a:gd name="T10" fmla="*/ 137 w 239"/>
                <a:gd name="T11" fmla="*/ 220 h 222"/>
                <a:gd name="T12" fmla="*/ 239 w 239"/>
                <a:gd name="T13" fmla="*/ 116 h 222"/>
                <a:gd name="T14" fmla="*/ 239 w 239"/>
                <a:gd name="T15" fmla="*/ 111 h 222"/>
                <a:gd name="T16" fmla="*/ 213 w 239"/>
                <a:gd name="T17" fmla="*/ 42 h 222"/>
                <a:gd name="T18" fmla="*/ 120 w 239"/>
                <a:gd name="T19" fmla="*/ 0 h 222"/>
                <a:gd name="T20" fmla="*/ 120 w 239"/>
                <a:gd name="T21" fmla="*/ 164 h 222"/>
                <a:gd name="T22" fmla="*/ 62 w 239"/>
                <a:gd name="T23" fmla="*/ 111 h 222"/>
                <a:gd name="T24" fmla="*/ 120 w 239"/>
                <a:gd name="T25" fmla="*/ 58 h 222"/>
                <a:gd name="T26" fmla="*/ 177 w 239"/>
                <a:gd name="T27" fmla="*/ 111 h 222"/>
                <a:gd name="T28" fmla="*/ 120 w 239"/>
                <a:gd name="T29" fmla="*/ 16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222">
                  <a:moveTo>
                    <a:pt x="120" y="0"/>
                  </a:moveTo>
                  <a:cubicBezTo>
                    <a:pt x="82" y="0"/>
                    <a:pt x="49" y="17"/>
                    <a:pt x="27" y="42"/>
                  </a:cubicBezTo>
                  <a:cubicBezTo>
                    <a:pt x="10" y="61"/>
                    <a:pt x="0" y="85"/>
                    <a:pt x="0" y="111"/>
                  </a:cubicBezTo>
                  <a:cubicBezTo>
                    <a:pt x="0" y="141"/>
                    <a:pt x="13" y="169"/>
                    <a:pt x="35" y="189"/>
                  </a:cubicBezTo>
                  <a:cubicBezTo>
                    <a:pt x="57" y="209"/>
                    <a:pt x="86" y="222"/>
                    <a:pt x="120" y="222"/>
                  </a:cubicBezTo>
                  <a:cubicBezTo>
                    <a:pt x="125" y="222"/>
                    <a:pt x="131" y="221"/>
                    <a:pt x="137" y="220"/>
                  </a:cubicBezTo>
                  <a:cubicBezTo>
                    <a:pt x="193" y="213"/>
                    <a:pt x="236" y="169"/>
                    <a:pt x="239" y="116"/>
                  </a:cubicBezTo>
                  <a:cubicBezTo>
                    <a:pt x="239" y="114"/>
                    <a:pt x="239" y="113"/>
                    <a:pt x="239" y="111"/>
                  </a:cubicBezTo>
                  <a:cubicBezTo>
                    <a:pt x="239" y="85"/>
                    <a:pt x="229" y="61"/>
                    <a:pt x="213" y="42"/>
                  </a:cubicBezTo>
                  <a:cubicBezTo>
                    <a:pt x="191" y="17"/>
                    <a:pt x="157" y="0"/>
                    <a:pt x="120" y="0"/>
                  </a:cubicBezTo>
                  <a:close/>
                  <a:moveTo>
                    <a:pt x="120" y="164"/>
                  </a:moveTo>
                  <a:cubicBezTo>
                    <a:pt x="88" y="164"/>
                    <a:pt x="62" y="140"/>
                    <a:pt x="62" y="111"/>
                  </a:cubicBezTo>
                  <a:cubicBezTo>
                    <a:pt x="62" y="82"/>
                    <a:pt x="88" y="58"/>
                    <a:pt x="120" y="58"/>
                  </a:cubicBezTo>
                  <a:cubicBezTo>
                    <a:pt x="151" y="58"/>
                    <a:pt x="177" y="82"/>
                    <a:pt x="177" y="111"/>
                  </a:cubicBezTo>
                  <a:cubicBezTo>
                    <a:pt x="177" y="140"/>
                    <a:pt x="151" y="164"/>
                    <a:pt x="120" y="1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2907" y="3306"/>
              <a:ext cx="360" cy="3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3148" y="373"/>
              <a:ext cx="1863" cy="1897"/>
            </a:xfrm>
            <a:custGeom>
              <a:avLst/>
              <a:gdLst>
                <a:gd name="T0" fmla="*/ 386 w 595"/>
                <a:gd name="T1" fmla="*/ 260 h 606"/>
                <a:gd name="T2" fmla="*/ 480 w 595"/>
                <a:gd name="T3" fmla="*/ 296 h 606"/>
                <a:gd name="T4" fmla="*/ 577 w 595"/>
                <a:gd name="T5" fmla="*/ 185 h 606"/>
                <a:gd name="T6" fmla="*/ 569 w 595"/>
                <a:gd name="T7" fmla="*/ 117 h 606"/>
                <a:gd name="T8" fmla="*/ 560 w 595"/>
                <a:gd name="T9" fmla="*/ 110 h 606"/>
                <a:gd name="T10" fmla="*/ 440 w 595"/>
                <a:gd name="T11" fmla="*/ 20 h 606"/>
                <a:gd name="T12" fmla="*/ 436 w 595"/>
                <a:gd name="T13" fmla="*/ 17 h 606"/>
                <a:gd name="T14" fmla="*/ 362 w 595"/>
                <a:gd name="T15" fmla="*/ 25 h 606"/>
                <a:gd name="T16" fmla="*/ 16 w 595"/>
                <a:gd name="T17" fmla="*/ 423 h 606"/>
                <a:gd name="T18" fmla="*/ 15 w 595"/>
                <a:gd name="T19" fmla="*/ 483 h 606"/>
                <a:gd name="T20" fmla="*/ 23 w 595"/>
                <a:gd name="T21" fmla="*/ 491 h 606"/>
                <a:gd name="T22" fmla="*/ 82 w 595"/>
                <a:gd name="T23" fmla="*/ 535 h 606"/>
                <a:gd name="T24" fmla="*/ 96 w 595"/>
                <a:gd name="T25" fmla="*/ 545 h 606"/>
                <a:gd name="T26" fmla="*/ 156 w 595"/>
                <a:gd name="T27" fmla="*/ 591 h 606"/>
                <a:gd name="T28" fmla="*/ 165 w 595"/>
                <a:gd name="T29" fmla="*/ 596 h 606"/>
                <a:gd name="T30" fmla="*/ 230 w 595"/>
                <a:gd name="T31" fmla="*/ 583 h 606"/>
                <a:gd name="T32" fmla="*/ 314 w 595"/>
                <a:gd name="T33" fmla="*/ 487 h 606"/>
                <a:gd name="T34" fmla="*/ 253 w 595"/>
                <a:gd name="T35" fmla="*/ 383 h 606"/>
                <a:gd name="T36" fmla="*/ 386 w 595"/>
                <a:gd name="T37" fmla="*/ 26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5" h="606">
                  <a:moveTo>
                    <a:pt x="386" y="260"/>
                  </a:moveTo>
                  <a:cubicBezTo>
                    <a:pt x="423" y="260"/>
                    <a:pt x="456" y="273"/>
                    <a:pt x="480" y="296"/>
                  </a:cubicBezTo>
                  <a:cubicBezTo>
                    <a:pt x="577" y="185"/>
                    <a:pt x="577" y="185"/>
                    <a:pt x="577" y="185"/>
                  </a:cubicBezTo>
                  <a:cubicBezTo>
                    <a:pt x="595" y="164"/>
                    <a:pt x="591" y="134"/>
                    <a:pt x="569" y="117"/>
                  </a:cubicBezTo>
                  <a:cubicBezTo>
                    <a:pt x="560" y="110"/>
                    <a:pt x="560" y="110"/>
                    <a:pt x="560" y="11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6" y="17"/>
                    <a:pt x="436" y="17"/>
                    <a:pt x="436" y="17"/>
                  </a:cubicBezTo>
                  <a:cubicBezTo>
                    <a:pt x="413" y="0"/>
                    <a:pt x="380" y="4"/>
                    <a:pt x="362" y="25"/>
                  </a:cubicBezTo>
                  <a:cubicBezTo>
                    <a:pt x="16" y="423"/>
                    <a:pt x="16" y="423"/>
                    <a:pt x="16" y="423"/>
                  </a:cubicBezTo>
                  <a:cubicBezTo>
                    <a:pt x="0" y="441"/>
                    <a:pt x="0" y="465"/>
                    <a:pt x="15" y="483"/>
                  </a:cubicBezTo>
                  <a:cubicBezTo>
                    <a:pt x="17" y="486"/>
                    <a:pt x="20" y="489"/>
                    <a:pt x="23" y="491"/>
                  </a:cubicBezTo>
                  <a:cubicBezTo>
                    <a:pt x="82" y="535"/>
                    <a:pt x="82" y="535"/>
                    <a:pt x="82" y="535"/>
                  </a:cubicBezTo>
                  <a:cubicBezTo>
                    <a:pt x="96" y="545"/>
                    <a:pt x="96" y="545"/>
                    <a:pt x="96" y="545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59" y="593"/>
                    <a:pt x="162" y="594"/>
                    <a:pt x="165" y="596"/>
                  </a:cubicBezTo>
                  <a:cubicBezTo>
                    <a:pt x="187" y="606"/>
                    <a:pt x="214" y="602"/>
                    <a:pt x="230" y="583"/>
                  </a:cubicBezTo>
                  <a:cubicBezTo>
                    <a:pt x="314" y="487"/>
                    <a:pt x="314" y="487"/>
                    <a:pt x="314" y="487"/>
                  </a:cubicBezTo>
                  <a:cubicBezTo>
                    <a:pt x="277" y="465"/>
                    <a:pt x="253" y="427"/>
                    <a:pt x="253" y="383"/>
                  </a:cubicBezTo>
                  <a:cubicBezTo>
                    <a:pt x="253" y="315"/>
                    <a:pt x="313" y="260"/>
                    <a:pt x="386" y="26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4554" y="-9"/>
              <a:ext cx="786" cy="682"/>
            </a:xfrm>
            <a:custGeom>
              <a:avLst/>
              <a:gdLst>
                <a:gd name="T0" fmla="*/ 11 w 251"/>
                <a:gd name="T1" fmla="*/ 12 h 218"/>
                <a:gd name="T2" fmla="*/ 1 w 251"/>
                <a:gd name="T3" fmla="*/ 92 h 218"/>
                <a:gd name="T4" fmla="*/ 5 w 251"/>
                <a:gd name="T5" fmla="*/ 104 h 218"/>
                <a:gd name="T6" fmla="*/ 16 w 251"/>
                <a:gd name="T7" fmla="*/ 113 h 218"/>
                <a:gd name="T8" fmla="*/ 133 w 251"/>
                <a:gd name="T9" fmla="*/ 207 h 218"/>
                <a:gd name="T10" fmla="*/ 143 w 251"/>
                <a:gd name="T11" fmla="*/ 215 h 218"/>
                <a:gd name="T12" fmla="*/ 156 w 251"/>
                <a:gd name="T13" fmla="*/ 217 h 218"/>
                <a:gd name="T14" fmla="*/ 241 w 251"/>
                <a:gd name="T15" fmla="*/ 197 h 218"/>
                <a:gd name="T16" fmla="*/ 244 w 251"/>
                <a:gd name="T17" fmla="*/ 177 h 218"/>
                <a:gd name="T18" fmla="*/ 31 w 251"/>
                <a:gd name="T19" fmla="*/ 6 h 218"/>
                <a:gd name="T20" fmla="*/ 11 w 251"/>
                <a:gd name="T21" fmla="*/ 1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218">
                  <a:moveTo>
                    <a:pt x="11" y="12"/>
                  </a:moveTo>
                  <a:cubicBezTo>
                    <a:pt x="1" y="92"/>
                    <a:pt x="1" y="92"/>
                    <a:pt x="1" y="92"/>
                  </a:cubicBezTo>
                  <a:cubicBezTo>
                    <a:pt x="0" y="96"/>
                    <a:pt x="1" y="101"/>
                    <a:pt x="5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33" y="207"/>
                    <a:pt x="133" y="207"/>
                    <a:pt x="133" y="207"/>
                  </a:cubicBezTo>
                  <a:cubicBezTo>
                    <a:pt x="143" y="215"/>
                    <a:pt x="143" y="215"/>
                    <a:pt x="143" y="215"/>
                  </a:cubicBezTo>
                  <a:cubicBezTo>
                    <a:pt x="147" y="218"/>
                    <a:pt x="152" y="218"/>
                    <a:pt x="156" y="217"/>
                  </a:cubicBezTo>
                  <a:cubicBezTo>
                    <a:pt x="241" y="197"/>
                    <a:pt x="241" y="197"/>
                    <a:pt x="241" y="197"/>
                  </a:cubicBezTo>
                  <a:cubicBezTo>
                    <a:pt x="249" y="193"/>
                    <a:pt x="251" y="183"/>
                    <a:pt x="244" y="17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4" y="0"/>
                    <a:pt x="13" y="3"/>
                    <a:pt x="1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3940" y="1186"/>
              <a:ext cx="833" cy="771"/>
            </a:xfrm>
            <a:custGeom>
              <a:avLst/>
              <a:gdLst>
                <a:gd name="T0" fmla="*/ 133 w 266"/>
                <a:gd name="T1" fmla="*/ 0 h 246"/>
                <a:gd name="T2" fmla="*/ 0 w 266"/>
                <a:gd name="T3" fmla="*/ 123 h 246"/>
                <a:gd name="T4" fmla="*/ 61 w 266"/>
                <a:gd name="T5" fmla="*/ 227 h 246"/>
                <a:gd name="T6" fmla="*/ 133 w 266"/>
                <a:gd name="T7" fmla="*/ 246 h 246"/>
                <a:gd name="T8" fmla="*/ 191 w 266"/>
                <a:gd name="T9" fmla="*/ 234 h 246"/>
                <a:gd name="T10" fmla="*/ 266 w 266"/>
                <a:gd name="T11" fmla="*/ 123 h 246"/>
                <a:gd name="T12" fmla="*/ 266 w 266"/>
                <a:gd name="T13" fmla="*/ 114 h 246"/>
                <a:gd name="T14" fmla="*/ 227 w 266"/>
                <a:gd name="T15" fmla="*/ 36 h 246"/>
                <a:gd name="T16" fmla="*/ 133 w 266"/>
                <a:gd name="T17" fmla="*/ 0 h 246"/>
                <a:gd name="T18" fmla="*/ 133 w 266"/>
                <a:gd name="T19" fmla="*/ 182 h 246"/>
                <a:gd name="T20" fmla="*/ 69 w 266"/>
                <a:gd name="T21" fmla="*/ 123 h 246"/>
                <a:gd name="T22" fmla="*/ 133 w 266"/>
                <a:gd name="T23" fmla="*/ 64 h 246"/>
                <a:gd name="T24" fmla="*/ 197 w 266"/>
                <a:gd name="T25" fmla="*/ 123 h 246"/>
                <a:gd name="T26" fmla="*/ 133 w 266"/>
                <a:gd name="T27" fmla="*/ 1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6" h="246">
                  <a:moveTo>
                    <a:pt x="133" y="0"/>
                  </a:moveTo>
                  <a:cubicBezTo>
                    <a:pt x="60" y="0"/>
                    <a:pt x="0" y="55"/>
                    <a:pt x="0" y="123"/>
                  </a:cubicBezTo>
                  <a:cubicBezTo>
                    <a:pt x="0" y="167"/>
                    <a:pt x="24" y="205"/>
                    <a:pt x="61" y="227"/>
                  </a:cubicBezTo>
                  <a:cubicBezTo>
                    <a:pt x="82" y="239"/>
                    <a:pt x="107" y="246"/>
                    <a:pt x="133" y="246"/>
                  </a:cubicBezTo>
                  <a:cubicBezTo>
                    <a:pt x="154" y="246"/>
                    <a:pt x="173" y="242"/>
                    <a:pt x="191" y="234"/>
                  </a:cubicBezTo>
                  <a:cubicBezTo>
                    <a:pt x="235" y="214"/>
                    <a:pt x="266" y="172"/>
                    <a:pt x="266" y="123"/>
                  </a:cubicBezTo>
                  <a:cubicBezTo>
                    <a:pt x="266" y="120"/>
                    <a:pt x="266" y="117"/>
                    <a:pt x="266" y="114"/>
                  </a:cubicBezTo>
                  <a:cubicBezTo>
                    <a:pt x="263" y="83"/>
                    <a:pt x="249" y="56"/>
                    <a:pt x="227" y="36"/>
                  </a:cubicBezTo>
                  <a:cubicBezTo>
                    <a:pt x="203" y="13"/>
                    <a:pt x="170" y="0"/>
                    <a:pt x="133" y="0"/>
                  </a:cubicBezTo>
                  <a:close/>
                  <a:moveTo>
                    <a:pt x="133" y="182"/>
                  </a:moveTo>
                  <a:cubicBezTo>
                    <a:pt x="98" y="182"/>
                    <a:pt x="69" y="156"/>
                    <a:pt x="69" y="123"/>
                  </a:cubicBezTo>
                  <a:cubicBezTo>
                    <a:pt x="69" y="90"/>
                    <a:pt x="98" y="64"/>
                    <a:pt x="133" y="64"/>
                  </a:cubicBezTo>
                  <a:cubicBezTo>
                    <a:pt x="168" y="64"/>
                    <a:pt x="197" y="90"/>
                    <a:pt x="197" y="123"/>
                  </a:cubicBezTo>
                  <a:cubicBezTo>
                    <a:pt x="197" y="156"/>
                    <a:pt x="168" y="182"/>
                    <a:pt x="133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4156" y="1387"/>
              <a:ext cx="401" cy="3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87020" y="3920620"/>
            <a:ext cx="1266066" cy="1264838"/>
            <a:chOff x="568375" y="1262305"/>
            <a:chExt cx="5437340" cy="4708887"/>
          </a:xfrm>
        </p:grpSpPr>
        <p:sp>
          <p:nvSpPr>
            <p:cNvPr id="58" name="AutoShape 3"/>
            <p:cNvSpPr>
              <a:spLocks noChangeAspect="1" noChangeArrowheads="1" noTextEdit="1"/>
            </p:cNvSpPr>
            <p:nvPr/>
          </p:nvSpPr>
          <p:spPr bwMode="auto">
            <a:xfrm>
              <a:off x="715496" y="1410447"/>
              <a:ext cx="5202355" cy="4413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1715713" y="1262305"/>
              <a:ext cx="2896441" cy="2959784"/>
            </a:xfrm>
            <a:custGeom>
              <a:avLst/>
              <a:gdLst>
                <a:gd name="T0" fmla="*/ 140 w 530"/>
                <a:gd name="T1" fmla="*/ 111 h 541"/>
                <a:gd name="T2" fmla="*/ 0 w 530"/>
                <a:gd name="T3" fmla="*/ 311 h 541"/>
                <a:gd name="T4" fmla="*/ 326 w 530"/>
                <a:gd name="T5" fmla="*/ 541 h 541"/>
                <a:gd name="T6" fmla="*/ 467 w 530"/>
                <a:gd name="T7" fmla="*/ 341 h 541"/>
                <a:gd name="T8" fmla="*/ 418 w 530"/>
                <a:gd name="T9" fmla="*/ 63 h 541"/>
                <a:gd name="T10" fmla="*/ 140 w 530"/>
                <a:gd name="T11" fmla="*/ 11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0" h="541">
                  <a:moveTo>
                    <a:pt x="140" y="111"/>
                  </a:moveTo>
                  <a:cubicBezTo>
                    <a:pt x="0" y="311"/>
                    <a:pt x="0" y="311"/>
                    <a:pt x="0" y="311"/>
                  </a:cubicBezTo>
                  <a:cubicBezTo>
                    <a:pt x="326" y="541"/>
                    <a:pt x="326" y="541"/>
                    <a:pt x="326" y="541"/>
                  </a:cubicBezTo>
                  <a:cubicBezTo>
                    <a:pt x="467" y="341"/>
                    <a:pt x="467" y="341"/>
                    <a:pt x="467" y="341"/>
                  </a:cubicBezTo>
                  <a:cubicBezTo>
                    <a:pt x="530" y="251"/>
                    <a:pt x="508" y="126"/>
                    <a:pt x="418" y="63"/>
                  </a:cubicBezTo>
                  <a:cubicBezTo>
                    <a:pt x="328" y="0"/>
                    <a:pt x="203" y="21"/>
                    <a:pt x="140" y="1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568375" y="2963389"/>
              <a:ext cx="2928113" cy="3007803"/>
            </a:xfrm>
            <a:custGeom>
              <a:avLst/>
              <a:gdLst>
                <a:gd name="T0" fmla="*/ 63 w 536"/>
                <a:gd name="T1" fmla="*/ 209 h 550"/>
                <a:gd name="T2" fmla="*/ 111 w 536"/>
                <a:gd name="T3" fmla="*/ 487 h 550"/>
                <a:gd name="T4" fmla="*/ 390 w 536"/>
                <a:gd name="T5" fmla="*/ 438 h 550"/>
                <a:gd name="T6" fmla="*/ 536 w 536"/>
                <a:gd name="T7" fmla="*/ 230 h 550"/>
                <a:gd name="T8" fmla="*/ 210 w 536"/>
                <a:gd name="T9" fmla="*/ 0 h 550"/>
                <a:gd name="T10" fmla="*/ 63 w 536"/>
                <a:gd name="T11" fmla="*/ 209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550">
                  <a:moveTo>
                    <a:pt x="63" y="209"/>
                  </a:moveTo>
                  <a:cubicBezTo>
                    <a:pt x="0" y="299"/>
                    <a:pt x="21" y="424"/>
                    <a:pt x="111" y="487"/>
                  </a:cubicBezTo>
                  <a:cubicBezTo>
                    <a:pt x="202" y="550"/>
                    <a:pt x="326" y="529"/>
                    <a:pt x="390" y="438"/>
                  </a:cubicBezTo>
                  <a:cubicBezTo>
                    <a:pt x="536" y="230"/>
                    <a:pt x="536" y="230"/>
                    <a:pt x="536" y="230"/>
                  </a:cubicBezTo>
                  <a:cubicBezTo>
                    <a:pt x="210" y="0"/>
                    <a:pt x="210" y="0"/>
                    <a:pt x="210" y="0"/>
                  </a:cubicBezTo>
                  <a:lnTo>
                    <a:pt x="63" y="2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3874507" y="4506114"/>
              <a:ext cx="2131208" cy="1378236"/>
            </a:xfrm>
            <a:custGeom>
              <a:avLst/>
              <a:gdLst>
                <a:gd name="T0" fmla="*/ 234 w 390"/>
                <a:gd name="T1" fmla="*/ 224 h 252"/>
                <a:gd name="T2" fmla="*/ 370 w 390"/>
                <a:gd name="T3" fmla="*/ 0 h 252"/>
                <a:gd name="T4" fmla="*/ 0 w 390"/>
                <a:gd name="T5" fmla="*/ 106 h 252"/>
                <a:gd name="T6" fmla="*/ 234 w 390"/>
                <a:gd name="T7" fmla="*/ 22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0" h="252">
                  <a:moveTo>
                    <a:pt x="234" y="224"/>
                  </a:moveTo>
                  <a:cubicBezTo>
                    <a:pt x="332" y="196"/>
                    <a:pt x="390" y="98"/>
                    <a:pt x="370" y="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5" y="200"/>
                    <a:pt x="137" y="252"/>
                    <a:pt x="234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3721256" y="3543699"/>
              <a:ext cx="2125078" cy="1378236"/>
            </a:xfrm>
            <a:custGeom>
              <a:avLst/>
              <a:gdLst>
                <a:gd name="T0" fmla="*/ 155 w 389"/>
                <a:gd name="T1" fmla="*/ 28 h 252"/>
                <a:gd name="T2" fmla="*/ 19 w 389"/>
                <a:gd name="T3" fmla="*/ 252 h 252"/>
                <a:gd name="T4" fmla="*/ 389 w 389"/>
                <a:gd name="T5" fmla="*/ 145 h 252"/>
                <a:gd name="T6" fmla="*/ 155 w 389"/>
                <a:gd name="T7" fmla="*/ 2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9" h="252">
                  <a:moveTo>
                    <a:pt x="155" y="28"/>
                  </a:moveTo>
                  <a:cubicBezTo>
                    <a:pt x="58" y="56"/>
                    <a:pt x="0" y="154"/>
                    <a:pt x="19" y="252"/>
                  </a:cubicBezTo>
                  <a:cubicBezTo>
                    <a:pt x="389" y="145"/>
                    <a:pt x="389" y="145"/>
                    <a:pt x="389" y="145"/>
                  </a:cubicBezTo>
                  <a:cubicBezTo>
                    <a:pt x="354" y="52"/>
                    <a:pt x="253" y="0"/>
                    <a:pt x="15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3824445" y="4336516"/>
              <a:ext cx="2071951" cy="748886"/>
            </a:xfrm>
            <a:custGeom>
              <a:avLst/>
              <a:gdLst>
                <a:gd name="T0" fmla="*/ 370 w 379"/>
                <a:gd name="T1" fmla="*/ 0 h 137"/>
                <a:gd name="T2" fmla="*/ 0 w 379"/>
                <a:gd name="T3" fmla="*/ 107 h 137"/>
                <a:gd name="T4" fmla="*/ 4 w 379"/>
                <a:gd name="T5" fmla="*/ 122 h 137"/>
                <a:gd name="T6" fmla="*/ 9 w 379"/>
                <a:gd name="T7" fmla="*/ 137 h 137"/>
                <a:gd name="T8" fmla="*/ 379 w 379"/>
                <a:gd name="T9" fmla="*/ 31 h 137"/>
                <a:gd name="T10" fmla="*/ 376 w 379"/>
                <a:gd name="T11" fmla="*/ 16 h 137"/>
                <a:gd name="T12" fmla="*/ 370 w 379"/>
                <a:gd name="T1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137">
                  <a:moveTo>
                    <a:pt x="370" y="0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1" y="112"/>
                    <a:pt x="3" y="117"/>
                    <a:pt x="4" y="122"/>
                  </a:cubicBezTo>
                  <a:cubicBezTo>
                    <a:pt x="6" y="127"/>
                    <a:pt x="7" y="132"/>
                    <a:pt x="9" y="137"/>
                  </a:cubicBezTo>
                  <a:cubicBezTo>
                    <a:pt x="379" y="31"/>
                    <a:pt x="379" y="31"/>
                    <a:pt x="379" y="31"/>
                  </a:cubicBezTo>
                  <a:cubicBezTo>
                    <a:pt x="378" y="26"/>
                    <a:pt x="377" y="21"/>
                    <a:pt x="376" y="16"/>
                  </a:cubicBezTo>
                  <a:cubicBezTo>
                    <a:pt x="374" y="10"/>
                    <a:pt x="372" y="5"/>
                    <a:pt x="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" name="Group 4"/>
          <p:cNvGrpSpPr>
            <a:grpSpLocks noChangeAspect="1"/>
          </p:cNvGrpSpPr>
          <p:nvPr/>
        </p:nvGrpSpPr>
        <p:grpSpPr bwMode="auto">
          <a:xfrm>
            <a:off x="1802410" y="5594579"/>
            <a:ext cx="1345669" cy="1019160"/>
            <a:chOff x="988" y="0"/>
            <a:chExt cx="5704" cy="4320"/>
          </a:xfrm>
        </p:grpSpPr>
        <p:sp>
          <p:nvSpPr>
            <p:cNvPr id="65" name="AutoShape 3"/>
            <p:cNvSpPr>
              <a:spLocks noChangeAspect="1" noChangeArrowheads="1" noTextEdit="1"/>
            </p:cNvSpPr>
            <p:nvPr/>
          </p:nvSpPr>
          <p:spPr bwMode="auto">
            <a:xfrm>
              <a:off x="988" y="0"/>
              <a:ext cx="5704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2808" y="238"/>
              <a:ext cx="3465" cy="663"/>
            </a:xfrm>
            <a:custGeom>
              <a:avLst/>
              <a:gdLst>
                <a:gd name="T0" fmla="*/ 572 w 596"/>
                <a:gd name="T1" fmla="*/ 0 h 114"/>
                <a:gd name="T2" fmla="*/ 0 w 596"/>
                <a:gd name="T3" fmla="*/ 0 h 114"/>
                <a:gd name="T4" fmla="*/ 45 w 596"/>
                <a:gd name="T5" fmla="*/ 110 h 114"/>
                <a:gd name="T6" fmla="*/ 566 w 596"/>
                <a:gd name="T7" fmla="*/ 111 h 114"/>
                <a:gd name="T8" fmla="*/ 596 w 596"/>
                <a:gd name="T9" fmla="*/ 114 h 114"/>
                <a:gd name="T10" fmla="*/ 595 w 596"/>
                <a:gd name="T11" fmla="*/ 114 h 114"/>
                <a:gd name="T12" fmla="*/ 595 w 596"/>
                <a:gd name="T13" fmla="*/ 22 h 114"/>
                <a:gd name="T14" fmla="*/ 572 w 596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6" h="114">
                  <a:moveTo>
                    <a:pt x="5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5" y="110"/>
                    <a:pt x="45" y="110"/>
                    <a:pt x="45" y="11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66" y="111"/>
                    <a:pt x="585" y="112"/>
                    <a:pt x="596" y="114"/>
                  </a:cubicBezTo>
                  <a:cubicBezTo>
                    <a:pt x="595" y="114"/>
                    <a:pt x="595" y="114"/>
                    <a:pt x="595" y="114"/>
                  </a:cubicBezTo>
                  <a:cubicBezTo>
                    <a:pt x="595" y="22"/>
                    <a:pt x="595" y="22"/>
                    <a:pt x="595" y="22"/>
                  </a:cubicBezTo>
                  <a:cubicBezTo>
                    <a:pt x="595" y="10"/>
                    <a:pt x="585" y="0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988" y="0"/>
              <a:ext cx="5704" cy="4320"/>
            </a:xfrm>
            <a:custGeom>
              <a:avLst/>
              <a:gdLst>
                <a:gd name="T0" fmla="*/ 909 w 981"/>
                <a:gd name="T1" fmla="*/ 155 h 743"/>
                <a:gd name="T2" fmla="*/ 879 w 981"/>
                <a:gd name="T3" fmla="*/ 152 h 743"/>
                <a:gd name="T4" fmla="*/ 358 w 981"/>
                <a:gd name="T5" fmla="*/ 151 h 743"/>
                <a:gd name="T6" fmla="*/ 313 w 981"/>
                <a:gd name="T7" fmla="*/ 41 h 743"/>
                <a:gd name="T8" fmla="*/ 297 w 981"/>
                <a:gd name="T9" fmla="*/ 0 h 743"/>
                <a:gd name="T10" fmla="*/ 47 w 981"/>
                <a:gd name="T11" fmla="*/ 0 h 743"/>
                <a:gd name="T12" fmla="*/ 0 w 981"/>
                <a:gd name="T13" fmla="*/ 47 h 743"/>
                <a:gd name="T14" fmla="*/ 0 w 981"/>
                <a:gd name="T15" fmla="*/ 696 h 743"/>
                <a:gd name="T16" fmla="*/ 47 w 981"/>
                <a:gd name="T17" fmla="*/ 743 h 743"/>
                <a:gd name="T18" fmla="*/ 933 w 981"/>
                <a:gd name="T19" fmla="*/ 743 h 743"/>
                <a:gd name="T20" fmla="*/ 981 w 981"/>
                <a:gd name="T21" fmla="*/ 696 h 743"/>
                <a:gd name="T22" fmla="*/ 981 w 981"/>
                <a:gd name="T23" fmla="*/ 250 h 743"/>
                <a:gd name="T24" fmla="*/ 909 w 981"/>
                <a:gd name="T25" fmla="*/ 155 h 743"/>
                <a:gd name="T26" fmla="*/ 668 w 981"/>
                <a:gd name="T27" fmla="*/ 500 h 743"/>
                <a:gd name="T28" fmla="*/ 544 w 981"/>
                <a:gd name="T29" fmla="*/ 500 h 743"/>
                <a:gd name="T30" fmla="*/ 544 w 981"/>
                <a:gd name="T31" fmla="*/ 624 h 743"/>
                <a:gd name="T32" fmla="*/ 437 w 981"/>
                <a:gd name="T33" fmla="*/ 624 h 743"/>
                <a:gd name="T34" fmla="*/ 437 w 981"/>
                <a:gd name="T35" fmla="*/ 500 h 743"/>
                <a:gd name="T36" fmla="*/ 313 w 981"/>
                <a:gd name="T37" fmla="*/ 500 h 743"/>
                <a:gd name="T38" fmla="*/ 313 w 981"/>
                <a:gd name="T39" fmla="*/ 393 h 743"/>
                <a:gd name="T40" fmla="*/ 437 w 981"/>
                <a:gd name="T41" fmla="*/ 393 h 743"/>
                <a:gd name="T42" fmla="*/ 437 w 981"/>
                <a:gd name="T43" fmla="*/ 269 h 743"/>
                <a:gd name="T44" fmla="*/ 544 w 981"/>
                <a:gd name="T45" fmla="*/ 269 h 743"/>
                <a:gd name="T46" fmla="*/ 544 w 981"/>
                <a:gd name="T47" fmla="*/ 393 h 743"/>
                <a:gd name="T48" fmla="*/ 668 w 981"/>
                <a:gd name="T49" fmla="*/ 393 h 743"/>
                <a:gd name="T50" fmla="*/ 668 w 981"/>
                <a:gd name="T51" fmla="*/ 50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1" h="743">
                  <a:moveTo>
                    <a:pt x="909" y="155"/>
                  </a:moveTo>
                  <a:cubicBezTo>
                    <a:pt x="898" y="153"/>
                    <a:pt x="879" y="152"/>
                    <a:pt x="879" y="152"/>
                  </a:cubicBezTo>
                  <a:cubicBezTo>
                    <a:pt x="358" y="151"/>
                    <a:pt x="358" y="151"/>
                    <a:pt x="358" y="151"/>
                  </a:cubicBezTo>
                  <a:cubicBezTo>
                    <a:pt x="313" y="41"/>
                    <a:pt x="313" y="41"/>
                    <a:pt x="313" y="41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696"/>
                    <a:pt x="0" y="696"/>
                    <a:pt x="0" y="696"/>
                  </a:cubicBezTo>
                  <a:cubicBezTo>
                    <a:pt x="0" y="722"/>
                    <a:pt x="21" y="743"/>
                    <a:pt x="47" y="743"/>
                  </a:cubicBezTo>
                  <a:cubicBezTo>
                    <a:pt x="933" y="743"/>
                    <a:pt x="933" y="743"/>
                    <a:pt x="933" y="743"/>
                  </a:cubicBezTo>
                  <a:cubicBezTo>
                    <a:pt x="959" y="743"/>
                    <a:pt x="981" y="722"/>
                    <a:pt x="981" y="696"/>
                  </a:cubicBezTo>
                  <a:cubicBezTo>
                    <a:pt x="981" y="250"/>
                    <a:pt x="981" y="250"/>
                    <a:pt x="981" y="250"/>
                  </a:cubicBezTo>
                  <a:cubicBezTo>
                    <a:pt x="981" y="205"/>
                    <a:pt x="950" y="167"/>
                    <a:pt x="909" y="155"/>
                  </a:cubicBezTo>
                  <a:close/>
                  <a:moveTo>
                    <a:pt x="668" y="500"/>
                  </a:moveTo>
                  <a:cubicBezTo>
                    <a:pt x="544" y="500"/>
                    <a:pt x="544" y="500"/>
                    <a:pt x="544" y="500"/>
                  </a:cubicBezTo>
                  <a:cubicBezTo>
                    <a:pt x="544" y="624"/>
                    <a:pt x="544" y="624"/>
                    <a:pt x="544" y="624"/>
                  </a:cubicBezTo>
                  <a:cubicBezTo>
                    <a:pt x="437" y="624"/>
                    <a:pt x="437" y="624"/>
                    <a:pt x="437" y="624"/>
                  </a:cubicBezTo>
                  <a:cubicBezTo>
                    <a:pt x="437" y="500"/>
                    <a:pt x="437" y="500"/>
                    <a:pt x="437" y="500"/>
                  </a:cubicBezTo>
                  <a:cubicBezTo>
                    <a:pt x="313" y="500"/>
                    <a:pt x="313" y="500"/>
                    <a:pt x="313" y="500"/>
                  </a:cubicBezTo>
                  <a:cubicBezTo>
                    <a:pt x="313" y="393"/>
                    <a:pt x="313" y="393"/>
                    <a:pt x="313" y="393"/>
                  </a:cubicBezTo>
                  <a:cubicBezTo>
                    <a:pt x="437" y="393"/>
                    <a:pt x="437" y="393"/>
                    <a:pt x="437" y="393"/>
                  </a:cubicBezTo>
                  <a:cubicBezTo>
                    <a:pt x="437" y="269"/>
                    <a:pt x="437" y="269"/>
                    <a:pt x="437" y="269"/>
                  </a:cubicBezTo>
                  <a:cubicBezTo>
                    <a:pt x="544" y="269"/>
                    <a:pt x="544" y="269"/>
                    <a:pt x="544" y="269"/>
                  </a:cubicBezTo>
                  <a:cubicBezTo>
                    <a:pt x="544" y="393"/>
                    <a:pt x="544" y="393"/>
                    <a:pt x="544" y="393"/>
                  </a:cubicBezTo>
                  <a:cubicBezTo>
                    <a:pt x="668" y="393"/>
                    <a:pt x="668" y="393"/>
                    <a:pt x="668" y="393"/>
                  </a:cubicBezTo>
                  <a:lnTo>
                    <a:pt x="668" y="5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2808" y="1564"/>
              <a:ext cx="2064" cy="2064"/>
            </a:xfrm>
            <a:custGeom>
              <a:avLst/>
              <a:gdLst>
                <a:gd name="T0" fmla="*/ 1343 w 2064"/>
                <a:gd name="T1" fmla="*/ 2064 h 2064"/>
                <a:gd name="T2" fmla="*/ 1343 w 2064"/>
                <a:gd name="T3" fmla="*/ 1343 h 2064"/>
                <a:gd name="T4" fmla="*/ 2064 w 2064"/>
                <a:gd name="T5" fmla="*/ 1343 h 2064"/>
                <a:gd name="T6" fmla="*/ 2064 w 2064"/>
                <a:gd name="T7" fmla="*/ 721 h 2064"/>
                <a:gd name="T8" fmla="*/ 1343 w 2064"/>
                <a:gd name="T9" fmla="*/ 721 h 2064"/>
                <a:gd name="T10" fmla="*/ 1343 w 2064"/>
                <a:gd name="T11" fmla="*/ 0 h 2064"/>
                <a:gd name="T12" fmla="*/ 721 w 2064"/>
                <a:gd name="T13" fmla="*/ 0 h 2064"/>
                <a:gd name="T14" fmla="*/ 721 w 2064"/>
                <a:gd name="T15" fmla="*/ 721 h 2064"/>
                <a:gd name="T16" fmla="*/ 0 w 2064"/>
                <a:gd name="T17" fmla="*/ 721 h 2064"/>
                <a:gd name="T18" fmla="*/ 0 w 2064"/>
                <a:gd name="T19" fmla="*/ 1343 h 2064"/>
                <a:gd name="T20" fmla="*/ 721 w 2064"/>
                <a:gd name="T21" fmla="*/ 1343 h 2064"/>
                <a:gd name="T22" fmla="*/ 721 w 2064"/>
                <a:gd name="T23" fmla="*/ 2064 h 2064"/>
                <a:gd name="T24" fmla="*/ 1343 w 2064"/>
                <a:gd name="T25" fmla="*/ 2064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4" h="2064">
                  <a:moveTo>
                    <a:pt x="1343" y="2064"/>
                  </a:moveTo>
                  <a:lnTo>
                    <a:pt x="1343" y="1343"/>
                  </a:lnTo>
                  <a:lnTo>
                    <a:pt x="2064" y="1343"/>
                  </a:lnTo>
                  <a:lnTo>
                    <a:pt x="2064" y="721"/>
                  </a:lnTo>
                  <a:lnTo>
                    <a:pt x="1343" y="721"/>
                  </a:lnTo>
                  <a:lnTo>
                    <a:pt x="1343" y="0"/>
                  </a:lnTo>
                  <a:lnTo>
                    <a:pt x="721" y="0"/>
                  </a:lnTo>
                  <a:lnTo>
                    <a:pt x="721" y="721"/>
                  </a:lnTo>
                  <a:lnTo>
                    <a:pt x="0" y="721"/>
                  </a:lnTo>
                  <a:lnTo>
                    <a:pt x="0" y="1343"/>
                  </a:lnTo>
                  <a:lnTo>
                    <a:pt x="721" y="1343"/>
                  </a:lnTo>
                  <a:lnTo>
                    <a:pt x="721" y="2064"/>
                  </a:lnTo>
                  <a:lnTo>
                    <a:pt x="1343" y="20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641258" y="458924"/>
            <a:ext cx="755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MANAGE HEALTHCARE DIGITALLY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16268" y="1908547"/>
            <a:ext cx="378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Hospital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912539" y="3799488"/>
            <a:ext cx="378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Clinic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908183" y="5911338"/>
            <a:ext cx="378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Patient Portal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758912" y="2467062"/>
            <a:ext cx="378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Laboratory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741493" y="4448282"/>
            <a:ext cx="378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Pharmacy</a:t>
            </a:r>
            <a:endParaRPr lang="en-US" sz="3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490617" y="410589"/>
            <a:ext cx="802217" cy="698164"/>
            <a:chOff x="896939" y="1918446"/>
            <a:chExt cx="4359640" cy="3756212"/>
          </a:xfrm>
        </p:grpSpPr>
        <p:sp>
          <p:nvSpPr>
            <p:cNvPr id="76" name="AutoShape 3"/>
            <p:cNvSpPr>
              <a:spLocks noChangeAspect="1" noChangeArrowheads="1" noTextEdit="1"/>
            </p:cNvSpPr>
            <p:nvPr/>
          </p:nvSpPr>
          <p:spPr bwMode="auto">
            <a:xfrm>
              <a:off x="896939" y="1918446"/>
              <a:ext cx="4359640" cy="3756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896939" y="1918446"/>
              <a:ext cx="4359640" cy="2374587"/>
            </a:xfrm>
            <a:custGeom>
              <a:avLst/>
              <a:gdLst>
                <a:gd name="T0" fmla="*/ 490 w 979"/>
                <a:gd name="T1" fmla="*/ 151 h 533"/>
                <a:gd name="T2" fmla="*/ 256 w 979"/>
                <a:gd name="T3" fmla="*/ 0 h 533"/>
                <a:gd name="T4" fmla="*/ 0 w 979"/>
                <a:gd name="T5" fmla="*/ 256 h 533"/>
                <a:gd name="T6" fmla="*/ 15 w 979"/>
                <a:gd name="T7" fmla="*/ 341 h 533"/>
                <a:gd name="T8" fmla="*/ 38 w 979"/>
                <a:gd name="T9" fmla="*/ 389 h 533"/>
                <a:gd name="T10" fmla="*/ 331 w 979"/>
                <a:gd name="T11" fmla="*/ 389 h 533"/>
                <a:gd name="T12" fmla="*/ 425 w 979"/>
                <a:gd name="T13" fmla="*/ 179 h 533"/>
                <a:gd name="T14" fmla="*/ 529 w 979"/>
                <a:gd name="T15" fmla="*/ 533 h 533"/>
                <a:gd name="T16" fmla="*/ 601 w 979"/>
                <a:gd name="T17" fmla="*/ 390 h 533"/>
                <a:gd name="T18" fmla="*/ 941 w 979"/>
                <a:gd name="T19" fmla="*/ 390 h 533"/>
                <a:gd name="T20" fmla="*/ 964 w 979"/>
                <a:gd name="T21" fmla="*/ 343 h 533"/>
                <a:gd name="T22" fmla="*/ 979 w 979"/>
                <a:gd name="T23" fmla="*/ 256 h 533"/>
                <a:gd name="T24" fmla="*/ 723 w 979"/>
                <a:gd name="T25" fmla="*/ 0 h 533"/>
                <a:gd name="T26" fmla="*/ 490 w 979"/>
                <a:gd name="T27" fmla="*/ 151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9" h="533">
                  <a:moveTo>
                    <a:pt x="490" y="151"/>
                  </a:moveTo>
                  <a:cubicBezTo>
                    <a:pt x="449" y="62"/>
                    <a:pt x="360" y="0"/>
                    <a:pt x="256" y="0"/>
                  </a:cubicBezTo>
                  <a:cubicBezTo>
                    <a:pt x="115" y="0"/>
                    <a:pt x="0" y="115"/>
                    <a:pt x="0" y="256"/>
                  </a:cubicBezTo>
                  <a:cubicBezTo>
                    <a:pt x="0" y="286"/>
                    <a:pt x="5" y="314"/>
                    <a:pt x="15" y="341"/>
                  </a:cubicBezTo>
                  <a:cubicBezTo>
                    <a:pt x="21" y="358"/>
                    <a:pt x="29" y="374"/>
                    <a:pt x="38" y="389"/>
                  </a:cubicBezTo>
                  <a:cubicBezTo>
                    <a:pt x="331" y="389"/>
                    <a:pt x="331" y="389"/>
                    <a:pt x="331" y="389"/>
                  </a:cubicBezTo>
                  <a:cubicBezTo>
                    <a:pt x="425" y="179"/>
                    <a:pt x="425" y="179"/>
                    <a:pt x="425" y="179"/>
                  </a:cubicBezTo>
                  <a:cubicBezTo>
                    <a:pt x="529" y="533"/>
                    <a:pt x="529" y="533"/>
                    <a:pt x="529" y="533"/>
                  </a:cubicBezTo>
                  <a:cubicBezTo>
                    <a:pt x="601" y="390"/>
                    <a:pt x="601" y="390"/>
                    <a:pt x="601" y="390"/>
                  </a:cubicBezTo>
                  <a:cubicBezTo>
                    <a:pt x="941" y="390"/>
                    <a:pt x="941" y="390"/>
                    <a:pt x="941" y="390"/>
                  </a:cubicBezTo>
                  <a:cubicBezTo>
                    <a:pt x="950" y="375"/>
                    <a:pt x="958" y="359"/>
                    <a:pt x="964" y="343"/>
                  </a:cubicBezTo>
                  <a:cubicBezTo>
                    <a:pt x="973" y="316"/>
                    <a:pt x="979" y="286"/>
                    <a:pt x="979" y="256"/>
                  </a:cubicBezTo>
                  <a:cubicBezTo>
                    <a:pt x="979" y="115"/>
                    <a:pt x="864" y="0"/>
                    <a:pt x="723" y="0"/>
                  </a:cubicBezTo>
                  <a:cubicBezTo>
                    <a:pt x="619" y="0"/>
                    <a:pt x="530" y="62"/>
                    <a:pt x="490" y="1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190828" y="3197471"/>
              <a:ext cx="3767515" cy="2477187"/>
            </a:xfrm>
            <a:custGeom>
              <a:avLst/>
              <a:gdLst>
                <a:gd name="T0" fmla="*/ 558 w 846"/>
                <a:gd name="T1" fmla="*/ 140 h 556"/>
                <a:gd name="T2" fmla="*/ 454 w 846"/>
                <a:gd name="T3" fmla="*/ 348 h 556"/>
                <a:gd name="T4" fmla="*/ 352 w 846"/>
                <a:gd name="T5" fmla="*/ 0 h 556"/>
                <a:gd name="T6" fmla="*/ 289 w 846"/>
                <a:gd name="T7" fmla="*/ 140 h 556"/>
                <a:gd name="T8" fmla="*/ 0 w 846"/>
                <a:gd name="T9" fmla="*/ 140 h 556"/>
                <a:gd name="T10" fmla="*/ 25 w 846"/>
                <a:gd name="T11" fmla="*/ 164 h 556"/>
                <a:gd name="T12" fmla="*/ 415 w 846"/>
                <a:gd name="T13" fmla="*/ 552 h 556"/>
                <a:gd name="T14" fmla="*/ 424 w 846"/>
                <a:gd name="T15" fmla="*/ 556 h 556"/>
                <a:gd name="T16" fmla="*/ 433 w 846"/>
                <a:gd name="T17" fmla="*/ 552 h 556"/>
                <a:gd name="T18" fmla="*/ 838 w 846"/>
                <a:gd name="T19" fmla="*/ 150 h 556"/>
                <a:gd name="T20" fmla="*/ 838 w 846"/>
                <a:gd name="T21" fmla="*/ 150 h 556"/>
                <a:gd name="T22" fmla="*/ 846 w 846"/>
                <a:gd name="T23" fmla="*/ 140 h 556"/>
                <a:gd name="T24" fmla="*/ 558 w 846"/>
                <a:gd name="T25" fmla="*/ 14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6" h="556">
                  <a:moveTo>
                    <a:pt x="558" y="140"/>
                  </a:moveTo>
                  <a:cubicBezTo>
                    <a:pt x="454" y="348"/>
                    <a:pt x="454" y="348"/>
                    <a:pt x="454" y="348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8" y="149"/>
                    <a:pt x="16" y="157"/>
                    <a:pt x="25" y="164"/>
                  </a:cubicBezTo>
                  <a:cubicBezTo>
                    <a:pt x="415" y="552"/>
                    <a:pt x="415" y="552"/>
                    <a:pt x="415" y="552"/>
                  </a:cubicBezTo>
                  <a:cubicBezTo>
                    <a:pt x="418" y="555"/>
                    <a:pt x="421" y="556"/>
                    <a:pt x="424" y="556"/>
                  </a:cubicBezTo>
                  <a:cubicBezTo>
                    <a:pt x="427" y="556"/>
                    <a:pt x="431" y="555"/>
                    <a:pt x="433" y="552"/>
                  </a:cubicBezTo>
                  <a:cubicBezTo>
                    <a:pt x="838" y="150"/>
                    <a:pt x="838" y="150"/>
                    <a:pt x="838" y="150"/>
                  </a:cubicBezTo>
                  <a:cubicBezTo>
                    <a:pt x="838" y="150"/>
                    <a:pt x="838" y="150"/>
                    <a:pt x="838" y="150"/>
                  </a:cubicBezTo>
                  <a:cubicBezTo>
                    <a:pt x="841" y="147"/>
                    <a:pt x="844" y="143"/>
                    <a:pt x="846" y="140"/>
                  </a:cubicBezTo>
                  <a:lnTo>
                    <a:pt x="558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066490" y="2715772"/>
              <a:ext cx="4025755" cy="2032006"/>
            </a:xfrm>
            <a:custGeom>
              <a:avLst/>
              <a:gdLst>
                <a:gd name="T0" fmla="*/ 491 w 904"/>
                <a:gd name="T1" fmla="*/ 354 h 456"/>
                <a:gd name="T2" fmla="*/ 387 w 904"/>
                <a:gd name="T3" fmla="*/ 0 h 456"/>
                <a:gd name="T4" fmla="*/ 293 w 904"/>
                <a:gd name="T5" fmla="*/ 210 h 456"/>
                <a:gd name="T6" fmla="*/ 0 w 904"/>
                <a:gd name="T7" fmla="*/ 210 h 456"/>
                <a:gd name="T8" fmla="*/ 24 w 904"/>
                <a:gd name="T9" fmla="*/ 244 h 456"/>
                <a:gd name="T10" fmla="*/ 28 w 904"/>
                <a:gd name="T11" fmla="*/ 248 h 456"/>
                <a:gd name="T12" fmla="*/ 317 w 904"/>
                <a:gd name="T13" fmla="*/ 248 h 456"/>
                <a:gd name="T14" fmla="*/ 380 w 904"/>
                <a:gd name="T15" fmla="*/ 108 h 456"/>
                <a:gd name="T16" fmla="*/ 482 w 904"/>
                <a:gd name="T17" fmla="*/ 456 h 456"/>
                <a:gd name="T18" fmla="*/ 586 w 904"/>
                <a:gd name="T19" fmla="*/ 248 h 456"/>
                <a:gd name="T20" fmla="*/ 874 w 904"/>
                <a:gd name="T21" fmla="*/ 248 h 456"/>
                <a:gd name="T22" fmla="*/ 876 w 904"/>
                <a:gd name="T23" fmla="*/ 248 h 456"/>
                <a:gd name="T24" fmla="*/ 904 w 904"/>
                <a:gd name="T25" fmla="*/ 211 h 456"/>
                <a:gd name="T26" fmla="*/ 903 w 904"/>
                <a:gd name="T27" fmla="*/ 211 h 456"/>
                <a:gd name="T28" fmla="*/ 563 w 904"/>
                <a:gd name="T29" fmla="*/ 211 h 456"/>
                <a:gd name="T30" fmla="*/ 491 w 904"/>
                <a:gd name="T31" fmla="*/ 35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4" h="456">
                  <a:moveTo>
                    <a:pt x="491" y="354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93" y="210"/>
                    <a:pt x="293" y="210"/>
                    <a:pt x="293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7" y="222"/>
                    <a:pt x="15" y="233"/>
                    <a:pt x="24" y="244"/>
                  </a:cubicBezTo>
                  <a:cubicBezTo>
                    <a:pt x="28" y="248"/>
                    <a:pt x="28" y="248"/>
                    <a:pt x="28" y="248"/>
                  </a:cubicBezTo>
                  <a:cubicBezTo>
                    <a:pt x="317" y="248"/>
                    <a:pt x="317" y="248"/>
                    <a:pt x="317" y="248"/>
                  </a:cubicBezTo>
                  <a:cubicBezTo>
                    <a:pt x="380" y="108"/>
                    <a:pt x="380" y="108"/>
                    <a:pt x="380" y="108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586" y="248"/>
                    <a:pt x="586" y="248"/>
                    <a:pt x="586" y="248"/>
                  </a:cubicBezTo>
                  <a:cubicBezTo>
                    <a:pt x="874" y="248"/>
                    <a:pt x="874" y="248"/>
                    <a:pt x="874" y="248"/>
                  </a:cubicBezTo>
                  <a:cubicBezTo>
                    <a:pt x="876" y="248"/>
                    <a:pt x="876" y="248"/>
                    <a:pt x="876" y="248"/>
                  </a:cubicBezTo>
                  <a:cubicBezTo>
                    <a:pt x="887" y="237"/>
                    <a:pt x="896" y="224"/>
                    <a:pt x="904" y="211"/>
                  </a:cubicBezTo>
                  <a:cubicBezTo>
                    <a:pt x="903" y="211"/>
                    <a:pt x="903" y="211"/>
                    <a:pt x="903" y="211"/>
                  </a:cubicBezTo>
                  <a:cubicBezTo>
                    <a:pt x="563" y="211"/>
                    <a:pt x="563" y="211"/>
                    <a:pt x="563" y="211"/>
                  </a:cubicBezTo>
                  <a:lnTo>
                    <a:pt x="491" y="3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105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100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 decel="100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0" y="342887"/>
            <a:ext cx="12192000" cy="86949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350284" y="446224"/>
            <a:ext cx="755386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  <a:sym typeface="+mn-ea"/>
              </a:rPr>
              <a:t>MANAGE HEALTHCARE DIGITALLY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438400" y="2025650"/>
            <a:ext cx="731520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  <a:sym typeface="+mn-ea"/>
              </a:rPr>
              <a:t>OUT-PATIENT MANAGEMENT</a:t>
            </a:r>
          </a:p>
          <a:p>
            <a:pPr algn="ctr"/>
            <a:endParaRPr lang="en-US" sz="2000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  <a:sym typeface="+mn-ea"/>
              </a:rPr>
              <a:t>IN-PATIENT MANAGEMENT</a:t>
            </a:r>
          </a:p>
          <a:p>
            <a:pPr algn="ctr"/>
            <a:endParaRPr 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  <a:sym typeface="+mn-ea"/>
              </a:rPr>
              <a:t>LAB / DIAGNOSTIC MANAGEMENT</a:t>
            </a:r>
          </a:p>
          <a:p>
            <a:pPr algn="ctr"/>
            <a:endParaRPr 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  <a:sym typeface="+mn-ea"/>
              </a:rPr>
              <a:t>PHARMACY / INVENTORY MANAGEMENT</a:t>
            </a:r>
          </a:p>
          <a:p>
            <a:pPr algn="ctr"/>
            <a:endParaRPr 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  <a:sym typeface="+mn-ea"/>
              </a:rPr>
              <a:t>ASSET MANAGEMENT</a:t>
            </a:r>
          </a:p>
          <a:p>
            <a:pPr algn="ctr"/>
            <a:endParaRPr 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  <a:sym typeface="+mn-ea"/>
              </a:rPr>
              <a:t>INSURANCE MANAGEMENT</a:t>
            </a:r>
            <a:endParaRPr lang="en-US" sz="2000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5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grpSp>
        <p:nvGrpSpPr>
          <p:cNvPr id="75" name="Group 74"/>
          <p:cNvGrpSpPr/>
          <p:nvPr/>
        </p:nvGrpSpPr>
        <p:grpSpPr>
          <a:xfrm>
            <a:off x="490617" y="410589"/>
            <a:ext cx="802217" cy="698164"/>
            <a:chOff x="896939" y="1918446"/>
            <a:chExt cx="4359640" cy="3756212"/>
          </a:xfrm>
        </p:grpSpPr>
        <p:sp>
          <p:nvSpPr>
            <p:cNvPr id="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896939" y="1918446"/>
              <a:ext cx="4359640" cy="3756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896939" y="1918446"/>
              <a:ext cx="4359640" cy="2374587"/>
            </a:xfrm>
            <a:custGeom>
              <a:avLst/>
              <a:gdLst>
                <a:gd name="T0" fmla="*/ 490 w 979"/>
                <a:gd name="T1" fmla="*/ 151 h 533"/>
                <a:gd name="T2" fmla="*/ 256 w 979"/>
                <a:gd name="T3" fmla="*/ 0 h 533"/>
                <a:gd name="T4" fmla="*/ 0 w 979"/>
                <a:gd name="T5" fmla="*/ 256 h 533"/>
                <a:gd name="T6" fmla="*/ 15 w 979"/>
                <a:gd name="T7" fmla="*/ 341 h 533"/>
                <a:gd name="T8" fmla="*/ 38 w 979"/>
                <a:gd name="T9" fmla="*/ 389 h 533"/>
                <a:gd name="T10" fmla="*/ 331 w 979"/>
                <a:gd name="T11" fmla="*/ 389 h 533"/>
                <a:gd name="T12" fmla="*/ 425 w 979"/>
                <a:gd name="T13" fmla="*/ 179 h 533"/>
                <a:gd name="T14" fmla="*/ 529 w 979"/>
                <a:gd name="T15" fmla="*/ 533 h 533"/>
                <a:gd name="T16" fmla="*/ 601 w 979"/>
                <a:gd name="T17" fmla="*/ 390 h 533"/>
                <a:gd name="T18" fmla="*/ 941 w 979"/>
                <a:gd name="T19" fmla="*/ 390 h 533"/>
                <a:gd name="T20" fmla="*/ 964 w 979"/>
                <a:gd name="T21" fmla="*/ 343 h 533"/>
                <a:gd name="T22" fmla="*/ 979 w 979"/>
                <a:gd name="T23" fmla="*/ 256 h 533"/>
                <a:gd name="T24" fmla="*/ 723 w 979"/>
                <a:gd name="T25" fmla="*/ 0 h 533"/>
                <a:gd name="T26" fmla="*/ 490 w 979"/>
                <a:gd name="T27" fmla="*/ 151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9" h="533">
                  <a:moveTo>
                    <a:pt x="490" y="151"/>
                  </a:moveTo>
                  <a:cubicBezTo>
                    <a:pt x="449" y="62"/>
                    <a:pt x="360" y="0"/>
                    <a:pt x="256" y="0"/>
                  </a:cubicBezTo>
                  <a:cubicBezTo>
                    <a:pt x="115" y="0"/>
                    <a:pt x="0" y="115"/>
                    <a:pt x="0" y="256"/>
                  </a:cubicBezTo>
                  <a:cubicBezTo>
                    <a:pt x="0" y="286"/>
                    <a:pt x="5" y="314"/>
                    <a:pt x="15" y="341"/>
                  </a:cubicBezTo>
                  <a:cubicBezTo>
                    <a:pt x="21" y="358"/>
                    <a:pt x="29" y="374"/>
                    <a:pt x="38" y="389"/>
                  </a:cubicBezTo>
                  <a:cubicBezTo>
                    <a:pt x="331" y="389"/>
                    <a:pt x="331" y="389"/>
                    <a:pt x="331" y="389"/>
                  </a:cubicBezTo>
                  <a:cubicBezTo>
                    <a:pt x="425" y="179"/>
                    <a:pt x="425" y="179"/>
                    <a:pt x="425" y="179"/>
                  </a:cubicBezTo>
                  <a:cubicBezTo>
                    <a:pt x="529" y="533"/>
                    <a:pt x="529" y="533"/>
                    <a:pt x="529" y="533"/>
                  </a:cubicBezTo>
                  <a:cubicBezTo>
                    <a:pt x="601" y="390"/>
                    <a:pt x="601" y="390"/>
                    <a:pt x="601" y="390"/>
                  </a:cubicBezTo>
                  <a:cubicBezTo>
                    <a:pt x="941" y="390"/>
                    <a:pt x="941" y="390"/>
                    <a:pt x="941" y="390"/>
                  </a:cubicBezTo>
                  <a:cubicBezTo>
                    <a:pt x="950" y="375"/>
                    <a:pt x="958" y="359"/>
                    <a:pt x="964" y="343"/>
                  </a:cubicBezTo>
                  <a:cubicBezTo>
                    <a:pt x="973" y="316"/>
                    <a:pt x="979" y="286"/>
                    <a:pt x="979" y="256"/>
                  </a:cubicBezTo>
                  <a:cubicBezTo>
                    <a:pt x="979" y="115"/>
                    <a:pt x="864" y="0"/>
                    <a:pt x="723" y="0"/>
                  </a:cubicBezTo>
                  <a:cubicBezTo>
                    <a:pt x="619" y="0"/>
                    <a:pt x="530" y="62"/>
                    <a:pt x="490" y="1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1190828" y="3197471"/>
              <a:ext cx="3767515" cy="2477187"/>
            </a:xfrm>
            <a:custGeom>
              <a:avLst/>
              <a:gdLst>
                <a:gd name="T0" fmla="*/ 558 w 846"/>
                <a:gd name="T1" fmla="*/ 140 h 556"/>
                <a:gd name="T2" fmla="*/ 454 w 846"/>
                <a:gd name="T3" fmla="*/ 348 h 556"/>
                <a:gd name="T4" fmla="*/ 352 w 846"/>
                <a:gd name="T5" fmla="*/ 0 h 556"/>
                <a:gd name="T6" fmla="*/ 289 w 846"/>
                <a:gd name="T7" fmla="*/ 140 h 556"/>
                <a:gd name="T8" fmla="*/ 0 w 846"/>
                <a:gd name="T9" fmla="*/ 140 h 556"/>
                <a:gd name="T10" fmla="*/ 25 w 846"/>
                <a:gd name="T11" fmla="*/ 164 h 556"/>
                <a:gd name="T12" fmla="*/ 415 w 846"/>
                <a:gd name="T13" fmla="*/ 552 h 556"/>
                <a:gd name="T14" fmla="*/ 424 w 846"/>
                <a:gd name="T15" fmla="*/ 556 h 556"/>
                <a:gd name="T16" fmla="*/ 433 w 846"/>
                <a:gd name="T17" fmla="*/ 552 h 556"/>
                <a:gd name="T18" fmla="*/ 838 w 846"/>
                <a:gd name="T19" fmla="*/ 150 h 556"/>
                <a:gd name="T20" fmla="*/ 838 w 846"/>
                <a:gd name="T21" fmla="*/ 150 h 556"/>
                <a:gd name="T22" fmla="*/ 846 w 846"/>
                <a:gd name="T23" fmla="*/ 140 h 556"/>
                <a:gd name="T24" fmla="*/ 558 w 846"/>
                <a:gd name="T25" fmla="*/ 14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6" h="556">
                  <a:moveTo>
                    <a:pt x="558" y="140"/>
                  </a:moveTo>
                  <a:cubicBezTo>
                    <a:pt x="454" y="348"/>
                    <a:pt x="454" y="348"/>
                    <a:pt x="454" y="348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8" y="149"/>
                    <a:pt x="16" y="157"/>
                    <a:pt x="25" y="164"/>
                  </a:cubicBezTo>
                  <a:cubicBezTo>
                    <a:pt x="415" y="552"/>
                    <a:pt x="415" y="552"/>
                    <a:pt x="415" y="552"/>
                  </a:cubicBezTo>
                  <a:cubicBezTo>
                    <a:pt x="418" y="555"/>
                    <a:pt x="421" y="556"/>
                    <a:pt x="424" y="556"/>
                  </a:cubicBezTo>
                  <a:cubicBezTo>
                    <a:pt x="427" y="556"/>
                    <a:pt x="431" y="555"/>
                    <a:pt x="433" y="552"/>
                  </a:cubicBezTo>
                  <a:cubicBezTo>
                    <a:pt x="838" y="150"/>
                    <a:pt x="838" y="150"/>
                    <a:pt x="838" y="150"/>
                  </a:cubicBezTo>
                  <a:cubicBezTo>
                    <a:pt x="838" y="150"/>
                    <a:pt x="838" y="150"/>
                    <a:pt x="838" y="150"/>
                  </a:cubicBezTo>
                  <a:cubicBezTo>
                    <a:pt x="841" y="147"/>
                    <a:pt x="844" y="143"/>
                    <a:pt x="846" y="140"/>
                  </a:cubicBezTo>
                  <a:lnTo>
                    <a:pt x="558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1066490" y="2715772"/>
              <a:ext cx="4025755" cy="2032006"/>
            </a:xfrm>
            <a:custGeom>
              <a:avLst/>
              <a:gdLst>
                <a:gd name="T0" fmla="*/ 491 w 904"/>
                <a:gd name="T1" fmla="*/ 354 h 456"/>
                <a:gd name="T2" fmla="*/ 387 w 904"/>
                <a:gd name="T3" fmla="*/ 0 h 456"/>
                <a:gd name="T4" fmla="*/ 293 w 904"/>
                <a:gd name="T5" fmla="*/ 210 h 456"/>
                <a:gd name="T6" fmla="*/ 0 w 904"/>
                <a:gd name="T7" fmla="*/ 210 h 456"/>
                <a:gd name="T8" fmla="*/ 24 w 904"/>
                <a:gd name="T9" fmla="*/ 244 h 456"/>
                <a:gd name="T10" fmla="*/ 28 w 904"/>
                <a:gd name="T11" fmla="*/ 248 h 456"/>
                <a:gd name="T12" fmla="*/ 317 w 904"/>
                <a:gd name="T13" fmla="*/ 248 h 456"/>
                <a:gd name="T14" fmla="*/ 380 w 904"/>
                <a:gd name="T15" fmla="*/ 108 h 456"/>
                <a:gd name="T16" fmla="*/ 482 w 904"/>
                <a:gd name="T17" fmla="*/ 456 h 456"/>
                <a:gd name="T18" fmla="*/ 586 w 904"/>
                <a:gd name="T19" fmla="*/ 248 h 456"/>
                <a:gd name="T20" fmla="*/ 874 w 904"/>
                <a:gd name="T21" fmla="*/ 248 h 456"/>
                <a:gd name="T22" fmla="*/ 876 w 904"/>
                <a:gd name="T23" fmla="*/ 248 h 456"/>
                <a:gd name="T24" fmla="*/ 904 w 904"/>
                <a:gd name="T25" fmla="*/ 211 h 456"/>
                <a:gd name="T26" fmla="*/ 903 w 904"/>
                <a:gd name="T27" fmla="*/ 211 h 456"/>
                <a:gd name="T28" fmla="*/ 563 w 904"/>
                <a:gd name="T29" fmla="*/ 211 h 456"/>
                <a:gd name="T30" fmla="*/ 491 w 904"/>
                <a:gd name="T31" fmla="*/ 35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4" h="456">
                  <a:moveTo>
                    <a:pt x="491" y="354"/>
                  </a:moveTo>
                  <a:cubicBezTo>
                    <a:pt x="387" y="0"/>
                    <a:pt x="387" y="0"/>
                    <a:pt x="387" y="0"/>
                  </a:cubicBezTo>
                  <a:cubicBezTo>
                    <a:pt x="293" y="210"/>
                    <a:pt x="293" y="210"/>
                    <a:pt x="293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7" y="222"/>
                    <a:pt x="15" y="233"/>
                    <a:pt x="24" y="244"/>
                  </a:cubicBezTo>
                  <a:cubicBezTo>
                    <a:pt x="28" y="248"/>
                    <a:pt x="28" y="248"/>
                    <a:pt x="28" y="248"/>
                  </a:cubicBezTo>
                  <a:cubicBezTo>
                    <a:pt x="317" y="248"/>
                    <a:pt x="317" y="248"/>
                    <a:pt x="317" y="248"/>
                  </a:cubicBezTo>
                  <a:cubicBezTo>
                    <a:pt x="380" y="108"/>
                    <a:pt x="380" y="108"/>
                    <a:pt x="380" y="108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586" y="248"/>
                    <a:pt x="586" y="248"/>
                    <a:pt x="586" y="248"/>
                  </a:cubicBezTo>
                  <a:cubicBezTo>
                    <a:pt x="874" y="248"/>
                    <a:pt x="874" y="248"/>
                    <a:pt x="874" y="248"/>
                  </a:cubicBezTo>
                  <a:cubicBezTo>
                    <a:pt x="876" y="248"/>
                    <a:pt x="876" y="248"/>
                    <a:pt x="876" y="248"/>
                  </a:cubicBezTo>
                  <a:cubicBezTo>
                    <a:pt x="887" y="237"/>
                    <a:pt x="896" y="224"/>
                    <a:pt x="904" y="211"/>
                  </a:cubicBezTo>
                  <a:cubicBezTo>
                    <a:pt x="903" y="211"/>
                    <a:pt x="903" y="211"/>
                    <a:pt x="903" y="211"/>
                  </a:cubicBezTo>
                  <a:cubicBezTo>
                    <a:pt x="563" y="211"/>
                    <a:pt x="563" y="211"/>
                    <a:pt x="563" y="211"/>
                  </a:cubicBezTo>
                  <a:lnTo>
                    <a:pt x="491" y="3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Tm="100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hotel management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hotel-management-softwa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45" y="1957070"/>
            <a:ext cx="6467475" cy="399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 descr="enterprise-mobility-solutions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865" y="847725"/>
            <a:ext cx="6739255" cy="516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hotel management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all-feature-list-top-bann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2005330"/>
            <a:ext cx="5715000" cy="406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asset management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06" y="2056351"/>
            <a:ext cx="4378816" cy="3685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asset management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62075" y="2066290"/>
            <a:ext cx="9467850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ctr">
              <a:lnSpc>
                <a:spcPct val="150000"/>
              </a:lnSpc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software is all about keeping track of every asset a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owns.</a:t>
            </a:r>
          </a:p>
          <a:p>
            <a:pPr lvl="0" indent="0" algn="ctr">
              <a:lnSpc>
                <a:spcPct val="150000"/>
              </a:lnSpc>
              <a:buNone/>
            </a:pPr>
            <a:endParaRPr lang="en-IN" b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 algn="ctr">
              <a:lnSpc>
                <a:spcPct val="150000"/>
              </a:lnSpc>
              <a:buNone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ystem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organisation assets by item, category, brand, repair history, asset specifications, owners, purchase cost and claim damages.</a:t>
            </a:r>
          </a:p>
          <a:p>
            <a:pPr lvl="0" indent="0" algn="ctr">
              <a:lnSpc>
                <a:spcPct val="150000"/>
              </a:lnSpc>
              <a:buNone/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 algn="ctr">
              <a:lnSpc>
                <a:spcPct val="150000"/>
              </a:lnSpc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 are handled using workflows to obtain approvals, validate entitlements, issue chargebacks, and provision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asset management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4510" y="1986915"/>
            <a:ext cx="1102423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ctr">
              <a:lnSpc>
                <a:spcPct val="200000"/>
              </a:lnSpc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 asset lifecycle from procurement to disposal.</a:t>
            </a:r>
          </a:p>
          <a:p>
            <a:pPr lvl="0" indent="0" algn="ctr">
              <a:lnSpc>
                <a:spcPct val="200000"/>
              </a:lnSpc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 and information on available resources, based on manufacturer, model.</a:t>
            </a:r>
          </a:p>
          <a:p>
            <a:pPr lvl="0" indent="0" algn="ctr">
              <a:lnSpc>
                <a:spcPct val="200000"/>
              </a:lnSpc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wise inventory List.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 algn="ctr">
              <a:lnSpc>
                <a:spcPct val="200000"/>
              </a:lnSpc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Provisions for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re-allocation.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 algn="ctr">
              <a:lnSpc>
                <a:spcPct val="200000"/>
              </a:lnSpc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 and track Warranty,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Maintenance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details, Annual Maintenance, Configuration updation and various reports.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Banking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 descr="banking_software_and_retail_banks-_challenges-01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60" y="1985010"/>
            <a:ext cx="6659880" cy="3917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437890" y="365125"/>
            <a:ext cx="511302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Banking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showcase-o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80" y="1882775"/>
            <a:ext cx="7736840" cy="4618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2445385" y="365125"/>
            <a:ext cx="726948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hrms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user-8\Desktop\ckbneuyce0acqzbfz615bfu91-hrms-freshteam.one-hal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8327" y="1057275"/>
            <a:ext cx="6696075" cy="58007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57475"/>
            <a:ext cx="10972800" cy="3278131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Resource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anagement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ystem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entralizes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unction and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onnects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rganization,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anagers and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mployees on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latform.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HRMS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ntegrates all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spects of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mployee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ifecycle - from </a:t>
            </a:r>
            <a:r>
              <a:rPr lang="en-IN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nduction to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eparation.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Deals with HR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unctions like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toring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mployee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ata,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enerating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lip,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aintain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ttendance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ecords,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nalyzing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erformance of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mployees,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eave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anagement and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ctivity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ecord of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mployee.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342887"/>
            <a:ext cx="12192000" cy="86949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50284" y="446224"/>
            <a:ext cx="755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OVERVIEW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 descr="C:\Users\user-8\Desktop\112-1128759_human-resource-management-software-hrms-recruitment-icon-p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00" y="444487"/>
            <a:ext cx="685800" cy="69772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799" y="1587500"/>
            <a:ext cx="10082237" cy="4325112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mployees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ffortlessly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racking of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ime and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ttendance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ntegrated with Biometric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eader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Simplify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mployee’s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erformance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eviews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riendly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Powerful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porting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Self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ervice </a:t>
            </a:r>
            <a:r>
              <a:rPr lang="en-IN" altLang="en-US" sz="18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342887"/>
            <a:ext cx="12192000" cy="86949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50284" y="446224"/>
            <a:ext cx="755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FEATURES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" name="Picture 2" descr="C:\Users\user-8\Desktop\112-1128759_human-resource-management-software-hrms-recruitment-icon-p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00" y="444487"/>
            <a:ext cx="685800" cy="69772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4"/>
          <p:cNvGrpSpPr/>
          <p:nvPr/>
        </p:nvGrpSpPr>
        <p:grpSpPr>
          <a:xfrm>
            <a:off x="2969822" y="1226573"/>
            <a:ext cx="6468380" cy="2160240"/>
            <a:chOff x="0" y="0"/>
            <a:chExt cx="6468380" cy="2160240"/>
          </a:xfrm>
        </p:grpSpPr>
        <p:sp>
          <p:nvSpPr>
            <p:cNvPr id="268" name="Google Shape;268;p34"/>
            <p:cNvSpPr/>
            <p:nvPr/>
          </p:nvSpPr>
          <p:spPr>
            <a:xfrm>
              <a:off x="0" y="0"/>
              <a:ext cx="3022607" cy="6426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 txBox="1"/>
            <p:nvPr/>
          </p:nvSpPr>
          <p:spPr>
            <a:xfrm>
              <a:off x="0" y="0"/>
              <a:ext cx="3022607" cy="642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05650" rIns="184900" bIns="105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Times New Roman" panose="02020603050405020304" pitchFamily="18" charset="0"/>
                  <a:ea typeface="Sorts Mill Goudy" panose="02000503000000000000"/>
                  <a:cs typeface="Times New Roman" panose="02020603050405020304" pitchFamily="18" charset="0"/>
                  <a:sym typeface="Sorts Mill Goudy" panose="02000503000000000000"/>
                </a:rPr>
                <a:t>You</a:t>
              </a:r>
              <a:endParaRPr sz="2600">
                <a:solidFill>
                  <a:schemeClr val="dk1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0" y="642698"/>
              <a:ext cx="3022607" cy="1517542"/>
            </a:xfrm>
            <a:prstGeom prst="rect">
              <a:avLst/>
            </a:prstGeom>
            <a:solidFill>
              <a:srgbClr val="CFD7E7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4"/>
            <p:cNvSpPr txBox="1"/>
            <p:nvPr/>
          </p:nvSpPr>
          <p:spPr>
            <a:xfrm>
              <a:off x="0" y="642698"/>
              <a:ext cx="3022607" cy="1517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28000" rIns="170675" bIns="192000" anchor="t" anchorCtr="0">
              <a:noAutofit/>
            </a:bodyPr>
            <a:lstStyle/>
            <a:p>
              <a:pPr marL="228600" marR="0" lvl="1" indent="-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orts Mill Goudy" panose="02000503000000000000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Sorts Mill Goudy" panose="02000503000000000000"/>
                  <a:cs typeface="Times New Roman" panose="02020603050405020304" pitchFamily="18" charset="0"/>
                  <a:sym typeface="Sorts Mill Goudy" panose="02000503000000000000"/>
                </a:rPr>
                <a:t>Customer</a:t>
              </a:r>
              <a:endPara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endParaRPr>
            </a:p>
            <a:p>
              <a:pPr marL="228600" marR="0" lvl="1" indent="-22860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orts Mill Goudy" panose="02000503000000000000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Sorts Mill Goudy" panose="02000503000000000000"/>
                  <a:cs typeface="Times New Roman" panose="02020603050405020304" pitchFamily="18" charset="0"/>
                  <a:sym typeface="Sorts Mill Goudy" panose="02000503000000000000"/>
                </a:rPr>
                <a:t>Business</a:t>
              </a:r>
              <a:endPara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endParaRPr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3445773" y="0"/>
              <a:ext cx="3022607" cy="6426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4"/>
            <p:cNvSpPr txBox="1"/>
            <p:nvPr/>
          </p:nvSpPr>
          <p:spPr>
            <a:xfrm>
              <a:off x="3445773" y="0"/>
              <a:ext cx="3022607" cy="642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05650" rIns="184900" bIns="1056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Times New Roman" panose="02020603050405020304" pitchFamily="18" charset="0"/>
                  <a:ea typeface="Sorts Mill Goudy" panose="02000503000000000000"/>
                  <a:cs typeface="Times New Roman" panose="02020603050405020304" pitchFamily="18" charset="0"/>
                  <a:sym typeface="Sorts Mill Goudy" panose="02000503000000000000"/>
                </a:rPr>
                <a:t>Your Customer</a:t>
              </a:r>
              <a:endParaRPr sz="2600">
                <a:solidFill>
                  <a:schemeClr val="dk1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endParaRPr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3445773" y="642698"/>
              <a:ext cx="3022607" cy="1517542"/>
            </a:xfrm>
            <a:prstGeom prst="rect">
              <a:avLst/>
            </a:prstGeom>
            <a:solidFill>
              <a:srgbClr val="CFD7E7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4"/>
            <p:cNvSpPr txBox="1"/>
            <p:nvPr/>
          </p:nvSpPr>
          <p:spPr>
            <a:xfrm>
              <a:off x="3445773" y="642698"/>
              <a:ext cx="3022607" cy="1517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28000" rIns="170675" bIns="192000" anchor="t" anchorCtr="0">
              <a:noAutofit/>
            </a:bodyPr>
            <a:lstStyle/>
            <a:p>
              <a:pPr marL="228600" marR="0" lvl="1" indent="-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orts Mill Goudy" panose="02000503000000000000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Sorts Mill Goudy" panose="02000503000000000000"/>
                  <a:cs typeface="Times New Roman" panose="02020603050405020304" pitchFamily="18" charset="0"/>
                  <a:sym typeface="Sorts Mill Goudy" panose="02000503000000000000"/>
                </a:rPr>
                <a:t>Communication</a:t>
              </a:r>
              <a:endPara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endParaRPr>
            </a:p>
            <a:p>
              <a:pPr marL="228600" marR="0" lvl="1" indent="-22860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orts Mill Goudy" panose="02000503000000000000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Sorts Mill Goudy" panose="02000503000000000000"/>
                  <a:cs typeface="Times New Roman" panose="02020603050405020304" pitchFamily="18" charset="0"/>
                  <a:sym typeface="Sorts Mill Goudy" panose="02000503000000000000"/>
                </a:rPr>
                <a:t>Satisfaction</a:t>
              </a:r>
              <a:endPara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endParaRPr>
            </a:p>
          </p:txBody>
        </p:sp>
      </p:grpSp>
      <p:grpSp>
        <p:nvGrpSpPr>
          <p:cNvPr id="276" name="Google Shape;276;p34"/>
          <p:cNvGrpSpPr/>
          <p:nvPr/>
        </p:nvGrpSpPr>
        <p:grpSpPr>
          <a:xfrm>
            <a:off x="2135561" y="3717032"/>
            <a:ext cx="8136904" cy="611929"/>
            <a:chOff x="4242250" y="87781"/>
            <a:chExt cx="1853749" cy="611929"/>
          </a:xfrm>
        </p:grpSpPr>
        <p:sp>
          <p:nvSpPr>
            <p:cNvPr id="277" name="Google Shape;277;p34"/>
            <p:cNvSpPr/>
            <p:nvPr/>
          </p:nvSpPr>
          <p:spPr>
            <a:xfrm>
              <a:off x="4242250" y="87781"/>
              <a:ext cx="1853749" cy="611929"/>
            </a:xfrm>
            <a:prstGeom prst="rect">
              <a:avLst/>
            </a:prstGeom>
            <a:solidFill>
              <a:srgbClr val="93895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4242250" y="87781"/>
              <a:ext cx="1853749" cy="611929"/>
            </a:xfrm>
            <a:prstGeom prst="rect">
              <a:avLst/>
            </a:prstGeom>
            <a:solidFill>
              <a:srgbClr val="93895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199125" tIns="113775" rIns="19912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lt1"/>
                  </a:solidFill>
                  <a:latin typeface="Times New Roman" panose="02020603050405020304" pitchFamily="18" charset="0"/>
                  <a:ea typeface="Sorts Mill Goudy" panose="02000503000000000000"/>
                  <a:cs typeface="Times New Roman" panose="02020603050405020304" pitchFamily="18" charset="0"/>
                  <a:sym typeface="Sorts Mill Goudy" panose="02000503000000000000"/>
                </a:rPr>
                <a:t>We</a:t>
              </a:r>
              <a:endParaRPr sz="2600">
                <a:solidFill>
                  <a:schemeClr val="lt1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endParaRPr>
            </a:p>
          </p:txBody>
        </p:sp>
      </p:grpSp>
      <p:grpSp>
        <p:nvGrpSpPr>
          <p:cNvPr id="279" name="Google Shape;279;p34"/>
          <p:cNvGrpSpPr/>
          <p:nvPr/>
        </p:nvGrpSpPr>
        <p:grpSpPr>
          <a:xfrm>
            <a:off x="2135187" y="4241800"/>
            <a:ext cx="8137525" cy="1895475"/>
            <a:chOff x="4242250" y="611929"/>
            <a:chExt cx="1853749" cy="3452070"/>
          </a:xfrm>
        </p:grpSpPr>
        <p:sp>
          <p:nvSpPr>
            <p:cNvPr id="280" name="Google Shape;280;p34"/>
            <p:cNvSpPr/>
            <p:nvPr/>
          </p:nvSpPr>
          <p:spPr>
            <a:xfrm>
              <a:off x="4242250" y="611929"/>
              <a:ext cx="1853749" cy="3452070"/>
            </a:xfrm>
            <a:prstGeom prst="rect">
              <a:avLst/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4242250" y="611929"/>
              <a:ext cx="1853749" cy="3452070"/>
            </a:xfrm>
            <a:prstGeom prst="rect">
              <a:avLst/>
            </a:prstGeom>
            <a:solidFill>
              <a:srgbClr val="DDD9C3"/>
            </a:solidFill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149350" tIns="149350" rIns="199125" bIns="224025" anchor="t" anchorCtr="0">
              <a:noAutofit/>
            </a:bodyPr>
            <a:lstStyle/>
            <a:p>
              <a:pPr marL="285750" marR="0" lvl="1" indent="-28575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orts Mill Goudy" panose="02000503000000000000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Sorts Mill Goudy" panose="02000503000000000000"/>
                  <a:cs typeface="Times New Roman" panose="02020603050405020304" pitchFamily="18" charset="0"/>
                  <a:sym typeface="Sorts Mill Goudy" panose="02000503000000000000"/>
                </a:rPr>
                <a:t>Brand Building</a:t>
              </a:r>
              <a:endPara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endParaRPr>
            </a:p>
            <a:p>
              <a:pPr marL="285750" marR="0" lvl="1" indent="-285750" algn="ctr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orts Mill Goudy" panose="02000503000000000000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Sorts Mill Goudy" panose="02000503000000000000"/>
                  <a:cs typeface="Times New Roman" panose="02020603050405020304" pitchFamily="18" charset="0"/>
                  <a:sym typeface="Sorts Mill Goudy" panose="02000503000000000000"/>
                </a:rPr>
                <a:t>Brand Awareness</a:t>
              </a:r>
              <a:endPara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endParaRPr>
            </a:p>
            <a:p>
              <a:pPr marL="285750" marR="0" lvl="1" indent="-285750" algn="ctr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orts Mill Goudy" panose="02000503000000000000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Sorts Mill Goudy" panose="02000503000000000000"/>
                  <a:cs typeface="Times New Roman" panose="02020603050405020304" pitchFamily="18" charset="0"/>
                  <a:sym typeface="Sorts Mill Goudy" panose="02000503000000000000"/>
                </a:rPr>
                <a:t>Customer Engagement</a:t>
              </a:r>
              <a:endPara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endParaRPr>
            </a:p>
            <a:p>
              <a:pPr marL="285750" marR="0" lvl="1" indent="-285750" algn="ctr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orts Mill Goudy" panose="02000503000000000000"/>
                <a:buChar char="•"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Sorts Mill Goudy" panose="02000503000000000000"/>
                  <a:cs typeface="Times New Roman" panose="02020603050405020304" pitchFamily="18" charset="0"/>
                  <a:sym typeface="Sorts Mill Goudy" panose="02000503000000000000"/>
                </a:rPr>
                <a:t>User Experience</a:t>
              </a:r>
              <a:endPara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endParaRPr>
            </a:p>
          </p:txBody>
        </p:sp>
      </p:grpSp>
      <p:sp>
        <p:nvSpPr>
          <p:cNvPr id="283" name="Google Shape;283;p34"/>
          <p:cNvSpPr txBox="1"/>
          <p:nvPr/>
        </p:nvSpPr>
        <p:spPr>
          <a:xfrm>
            <a:off x="3670300" y="434975"/>
            <a:ext cx="467995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orts Mill Goudy" panose="02000503000000000000"/>
                <a:cs typeface="Times New Roman" panose="02020603050405020304" pitchFamily="18" charset="0"/>
                <a:sym typeface="Sorts Mill Goudy" panose="02000503000000000000"/>
              </a:rPr>
              <a:t>WHY BLUEBASE?</a:t>
            </a:r>
            <a:endParaRPr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Sorts Mill Goudy" panose="02000503000000000000"/>
            </a:endParaRPr>
          </a:p>
        </p:txBody>
      </p:sp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2445385" y="365125"/>
            <a:ext cx="726948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contract labour  management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 descr="CMS_banner_img_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30" y="2614930"/>
            <a:ext cx="8004175" cy="292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19288" y="1125538"/>
            <a:ext cx="38893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51575" y="928688"/>
            <a:ext cx="4005263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2012950" y="3517900"/>
            <a:ext cx="3636963" cy="193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Palatino Linotype" panose="02040502050505030304"/>
                <a:cs typeface="Times New Roman" panose="02020603050405020304" pitchFamily="18" charset="0"/>
                <a:sym typeface="Palatino Linotype" panose="02040502050505030304"/>
              </a:rPr>
              <a:t>Awareness is best at launching a new company, new flavor or a new model. It’s also great at introducing a current brand into a new market or product category.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Palatino Linotype" panose="02040502050505030304"/>
              <a:cs typeface="Times New Roman" panose="02020603050405020304" pitchFamily="18" charset="0"/>
              <a:sym typeface="Palatino Linotype" panose="02040502050505030304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6816725" y="3546475"/>
            <a:ext cx="3311525" cy="22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Palatino Linotype" panose="02040502050505030304"/>
                <a:cs typeface="Times New Roman" panose="02020603050405020304" pitchFamily="18" charset="0"/>
                <a:sym typeface="Palatino Linotype" panose="02040502050505030304"/>
              </a:rPr>
              <a:t>Brand Building is most effective at keeping current customers “in love” with your brand and to deepen your value in their hearts that goes beyond the commodity and price wars.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Palatino Linotype" panose="02040502050505030304"/>
              <a:cs typeface="Times New Roman" panose="02020603050405020304" pitchFamily="18" charset="0"/>
              <a:sym typeface="Palatino Linotype" panose="02040502050505030304"/>
            </a:endParaRPr>
          </a:p>
        </p:txBody>
      </p:sp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/>
        </p:nvSpPr>
        <p:spPr>
          <a:xfrm>
            <a:off x="1986838" y="2444750"/>
            <a:ext cx="855093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Palatino Linotype" panose="02040502050505030304"/>
                <a:cs typeface="Times New Roman" panose="02020603050405020304" pitchFamily="18" charset="0"/>
                <a:sym typeface="Palatino Linotype" panose="02040502050505030304"/>
              </a:rPr>
              <a:t>Customer engagement, if it happens, occurs earlier in the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Palatino Linotype" panose="02040502050505030304"/>
                <a:cs typeface="Times New Roman" panose="02020603050405020304" pitchFamily="18" charset="0"/>
                <a:sym typeface="Palatino Linotype" panose="02040502050505030304"/>
              </a:rPr>
              <a:t>timeline.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Palatino Linotype" panose="02040502050505030304"/>
                <a:cs typeface="Times New Roman" panose="02020603050405020304" pitchFamily="18" charset="0"/>
                <a:sym typeface="Palatino Linotype" panose="02040502050505030304"/>
              </a:rPr>
              <a:t>Customer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Palatino Linotype" panose="02040502050505030304"/>
                <a:cs typeface="Times New Roman" panose="02020603050405020304" pitchFamily="18" charset="0"/>
                <a:sym typeface="Palatino Linotype" panose="02040502050505030304"/>
              </a:rPr>
              <a:t>satisfaction usually (but not always) is a result of customer engagement.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Palatino Linotype" panose="02040502050505030304"/>
              <a:cs typeface="Times New Roman" panose="02020603050405020304" pitchFamily="18" charset="0"/>
              <a:sym typeface="Palatino Linotype" panose="02040502050505030304"/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70638" y="3670300"/>
            <a:ext cx="3397250" cy="2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224338" y="196850"/>
            <a:ext cx="3235325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208213" y="4052888"/>
            <a:ext cx="4392612" cy="23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7"/>
          <p:cNvGrpSpPr/>
          <p:nvPr/>
        </p:nvGrpSpPr>
        <p:grpSpPr>
          <a:xfrm>
            <a:off x="1991544" y="1412776"/>
            <a:ext cx="8364908" cy="5008245"/>
            <a:chOff x="264938" y="872844"/>
            <a:chExt cx="8598764" cy="5762745"/>
          </a:xfrm>
        </p:grpSpPr>
        <p:sp>
          <p:nvSpPr>
            <p:cNvPr id="307" name="Google Shape;307;p37"/>
            <p:cNvSpPr txBox="1"/>
            <p:nvPr/>
          </p:nvSpPr>
          <p:spPr>
            <a:xfrm>
              <a:off x="368509" y="943334"/>
              <a:ext cx="1768663" cy="39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0" b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Qualifications</a:t>
              </a:r>
              <a:endParaRPr sz="166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462511" y="1466794"/>
              <a:ext cx="1745542" cy="240408"/>
            </a:xfrm>
            <a:prstGeom prst="rect">
              <a:avLst/>
            </a:prstGeom>
            <a:solidFill>
              <a:srgbClr val="4F81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70"/>
                <a:buFont typeface="Calibri" panose="020F0502020204030204"/>
                <a:buNone/>
              </a:pPr>
              <a:r>
                <a:rPr lang="en-US" b="1" i="0" u="none" strike="noStrike" cap="none" dirty="0">
                  <a:solidFill>
                    <a:srgbClr val="FFFFFF"/>
                  </a:solidFill>
                  <a:latin typeface="Times New Roman" panose="02020603050405020304" pitchFamily="18" charset="0"/>
                  <a:ea typeface="Calibri" panose="020F0502020204030204"/>
                  <a:cs typeface="Times New Roman" panose="02020603050405020304" pitchFamily="18" charset="0"/>
                  <a:sym typeface="Calibri" panose="020F0502020204030204"/>
                </a:rPr>
                <a:t>Post graduates</a:t>
              </a:r>
              <a:endParaRPr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endParaRPr>
            </a:p>
          </p:txBody>
        </p:sp>
        <p:pic>
          <p:nvPicPr>
            <p:cNvPr id="309" name="Google Shape;309;p37" descr="C:\Documents and Settings\USER\Desktop\Employee.png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983485" y="1361235"/>
              <a:ext cx="148355" cy="400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37"/>
            <p:cNvSpPr txBox="1"/>
            <p:nvPr/>
          </p:nvSpPr>
          <p:spPr>
            <a:xfrm>
              <a:off x="741340" y="1825993"/>
              <a:ext cx="1807380" cy="324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45"/>
                <a:buFont typeface="Arial" panose="020B0604020202020204"/>
                <a:buNone/>
              </a:pPr>
              <a:r>
                <a:rPr lang="en-US" sz="1245" b="0" i="0" u="none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Post Graduates</a:t>
              </a:r>
              <a:endParaRPr sz="935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1" name="Google Shape;311;p37"/>
            <p:cNvSpPr txBox="1"/>
            <p:nvPr/>
          </p:nvSpPr>
          <p:spPr>
            <a:xfrm>
              <a:off x="3241790" y="1387622"/>
              <a:ext cx="682138" cy="361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55" b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45%</a:t>
              </a:r>
              <a:endParaRPr sz="1455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312" name="Google Shape;312;p37" descr="C:\Documents and Settings\USER\Desktop\Employee.png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225022" y="1786941"/>
              <a:ext cx="148355" cy="400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7"/>
            <p:cNvSpPr txBox="1"/>
            <p:nvPr/>
          </p:nvSpPr>
          <p:spPr>
            <a:xfrm>
              <a:off x="3461546" y="1817497"/>
              <a:ext cx="678406" cy="361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B7B7B"/>
                </a:buClr>
                <a:buSzPts val="1455"/>
                <a:buFont typeface="Arial" panose="020B0604020202020204"/>
                <a:buNone/>
              </a:pPr>
              <a:r>
                <a:rPr lang="en-US" sz="1455" b="1">
                  <a:solidFill>
                    <a:srgbClr val="7B7B7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</a:t>
              </a:r>
              <a:r>
                <a:rPr lang="en-US" sz="1455" b="1" i="0" u="none" strike="noStrike" cap="none">
                  <a:solidFill>
                    <a:srgbClr val="7B7B7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5%</a:t>
              </a:r>
              <a:endParaRPr sz="1455" b="1" i="0" u="none" strike="noStrike" cap="none">
                <a:solidFill>
                  <a:srgbClr val="7B7B7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4" name="Google Shape;314;p37"/>
            <p:cNvSpPr txBox="1"/>
            <p:nvPr/>
          </p:nvSpPr>
          <p:spPr>
            <a:xfrm>
              <a:off x="264938" y="2852936"/>
              <a:ext cx="3574349" cy="434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BD6EE"/>
                </a:buClr>
                <a:buSzPts val="1870"/>
                <a:buFont typeface="Calibri" panose="020F0502020204030204"/>
                <a:buNone/>
              </a:pPr>
              <a:r>
                <a:rPr lang="en-US" sz="1870" b="0" i="0" u="none" strike="noStrike" cap="none">
                  <a:solidFill>
                    <a:srgbClr val="BBD6EE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……………………………………………………</a:t>
              </a:r>
              <a:endParaRPr sz="1870" b="0" i="0" u="none" strike="noStrike" cap="none">
                <a:solidFill>
                  <a:srgbClr val="BBD6EE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462510" y="1844611"/>
              <a:ext cx="2520975" cy="303629"/>
            </a:xfrm>
            <a:prstGeom prst="rect">
              <a:avLst/>
            </a:prstGeom>
            <a:solidFill>
              <a:srgbClr val="70DF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70"/>
                <a:buFont typeface="Calibri" panose="020F0502020204030204"/>
                <a:buNone/>
              </a:pPr>
              <a:endParaRPr sz="187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6" name="Google Shape;316;p37"/>
            <p:cNvSpPr txBox="1"/>
            <p:nvPr/>
          </p:nvSpPr>
          <p:spPr>
            <a:xfrm>
              <a:off x="498794" y="1798840"/>
              <a:ext cx="2633046" cy="389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 Engineering Graduates</a:t>
              </a:r>
              <a:endParaRPr sz="1050" b="1" dirty="0">
                <a:solidFill>
                  <a:schemeClr val="lt1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400202" y="4215531"/>
              <a:ext cx="1053350" cy="190904"/>
            </a:xfrm>
            <a:prstGeom prst="rect">
              <a:avLst/>
            </a:prstGeom>
            <a:solidFill>
              <a:srgbClr val="4F81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70"/>
                <a:buFont typeface="Calibri" panose="020F0502020204030204"/>
                <a:buNone/>
              </a:pPr>
              <a:endParaRPr sz="187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398758" y="4549799"/>
              <a:ext cx="1669143" cy="237507"/>
            </a:xfrm>
            <a:prstGeom prst="rect">
              <a:avLst/>
            </a:prstGeom>
            <a:solidFill>
              <a:srgbClr val="70DF6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70"/>
                <a:buFont typeface="Calibri" panose="020F0502020204030204"/>
                <a:buNone/>
              </a:pPr>
              <a:endParaRPr sz="187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319" name="Google Shape;319;p37" descr="C:\Documents and Settings\USER\Desktop\Employee.png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08888" y="4109973"/>
              <a:ext cx="148355" cy="400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7" descr="C:\Documents and Settings\USER\Desktop\Employee.png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133876" y="4492072"/>
              <a:ext cx="148355" cy="400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37"/>
            <p:cNvSpPr txBox="1"/>
            <p:nvPr/>
          </p:nvSpPr>
          <p:spPr>
            <a:xfrm>
              <a:off x="411948" y="4525899"/>
              <a:ext cx="1596574" cy="324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45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0 – 5 Years</a:t>
              </a:r>
              <a:endParaRPr sz="935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" name="Google Shape;322;p37"/>
            <p:cNvSpPr txBox="1"/>
            <p:nvPr/>
          </p:nvSpPr>
          <p:spPr>
            <a:xfrm>
              <a:off x="2747432" y="4136360"/>
              <a:ext cx="714113" cy="361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55" b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30%</a:t>
              </a:r>
              <a:endParaRPr sz="1455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" name="Google Shape;323;p37"/>
            <p:cNvSpPr txBox="1"/>
            <p:nvPr/>
          </p:nvSpPr>
          <p:spPr>
            <a:xfrm>
              <a:off x="2292211" y="4532204"/>
              <a:ext cx="691273" cy="361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B7B7B"/>
                </a:buClr>
                <a:buSzPts val="1455"/>
                <a:buFont typeface="Arial" panose="020B0604020202020204"/>
                <a:buNone/>
              </a:pPr>
              <a:r>
                <a:rPr lang="en-US" sz="1455" b="1">
                  <a:solidFill>
                    <a:srgbClr val="7B7B7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70</a:t>
              </a:r>
              <a:r>
                <a:rPr lang="en-US" sz="1455" b="1" i="0" u="none" strike="noStrike" cap="none">
                  <a:solidFill>
                    <a:srgbClr val="7B7B7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%</a:t>
              </a:r>
              <a:endParaRPr sz="1455" b="1" i="0" u="none" strike="noStrike" cap="none">
                <a:solidFill>
                  <a:srgbClr val="7B7B7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4" name="Google Shape;324;p37"/>
            <p:cNvSpPr txBox="1"/>
            <p:nvPr/>
          </p:nvSpPr>
          <p:spPr>
            <a:xfrm>
              <a:off x="399636" y="3552723"/>
              <a:ext cx="4047790" cy="39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0" b="1">
                  <a:solidFill>
                    <a:srgbClr val="C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Experience Development</a:t>
              </a:r>
              <a:endParaRPr sz="1660" b="1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5" name="Google Shape;325;p37"/>
            <p:cNvSpPr txBox="1"/>
            <p:nvPr/>
          </p:nvSpPr>
          <p:spPr>
            <a:xfrm>
              <a:off x="358382" y="4147846"/>
              <a:ext cx="2190338" cy="392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45"/>
                <a:buFont typeface="Arial" panose="020B0604020202020204"/>
                <a:buNone/>
              </a:pPr>
              <a:r>
                <a:rPr lang="en-US" sz="1245" b="0" i="0" u="none" strike="noStrike" cap="none" dirty="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&gt;10 </a:t>
              </a:r>
              <a:r>
                <a:rPr lang="en-US" sz="1245" b="0" i="0" u="none" strike="noStrike" cap="none" dirty="0" err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Yrs</a:t>
              </a:r>
              <a:endParaRPr sz="935" b="0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4572000" y="872844"/>
              <a:ext cx="4291702" cy="5762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E8"/>
                </a:buClr>
                <a:buSzPts val="1800"/>
                <a:buFont typeface="Arial" panose="020B0604020202020204"/>
                <a:buNone/>
              </a:pPr>
              <a:r>
                <a:rPr lang="en-US" sz="1800" b="1" i="0" u="sng" strike="noStrike" cap="none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Capabilities</a:t>
              </a:r>
              <a:endParaRPr sz="1800" b="1" i="0" u="sng" strike="noStrike" cap="none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55"/>
                <a:buFont typeface="Calibri" panose="020F0502020204030204"/>
                <a:buNone/>
              </a:pPr>
              <a:endParaRPr sz="1455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070"/>
                </a:buClr>
                <a:buSzPts val="1400"/>
                <a:buFont typeface="Arial" panose="020B0604020202020204"/>
                <a:buNone/>
              </a:pPr>
              <a:r>
                <a:rPr lang="en-US" sz="1400" b="1" i="0" u="sng" strike="noStrike" cap="none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Application Development.</a:t>
              </a:r>
              <a:endParaRPr sz="1400" b="1" i="0" u="sng" strike="noStrike" cap="none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Web                : HTML, CSS</a:t>
              </a:r>
              <a:endParaRPr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Frameworks    : </a:t>
              </a:r>
              <a:r>
                <a:rPr lang="en-US" sz="1400" b="1" dirty="0" err="1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Phonegap</a:t>
              </a: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,  Android</a:t>
              </a:r>
              <a:endParaRPr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Programming  : PHP, </a:t>
              </a:r>
              <a:r>
                <a:rPr lang="en-US" sz="1400" b="1" dirty="0" err="1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Javascript</a:t>
              </a:r>
              <a:endParaRPr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Library             : </a:t>
              </a:r>
              <a:r>
                <a:rPr lang="en-US" sz="1400" b="1" dirty="0" err="1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Jquery</a:t>
              </a:r>
              <a:endParaRPr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DB                   : MySQL, MongoDB, MS SQL.</a:t>
              </a:r>
              <a:endParaRPr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u="sng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Value ADD</a:t>
              </a:r>
              <a:endParaRPr sz="14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070"/>
                </a:buClr>
                <a:buSzPts val="1400"/>
                <a:buFont typeface="Arial" panose="020B0604020202020204"/>
                <a:buChar char="•"/>
              </a:pP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Integration capabilities viz. Access control,  PLC, RFID etc.</a:t>
              </a:r>
              <a:endParaRPr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070"/>
                </a:buClr>
                <a:buSzPts val="1400"/>
                <a:buFont typeface="Arial" panose="020B0604020202020204"/>
                <a:buChar char="•"/>
              </a:pP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SAP Consulting, Support and maintenance.</a:t>
              </a:r>
              <a:endParaRPr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070"/>
                </a:buClr>
                <a:buSzPts val="1400"/>
                <a:buFont typeface="Arial" panose="020B0604020202020204"/>
                <a:buChar char="•"/>
              </a:pP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" panose="020B0604020202020204"/>
                  <a:cs typeface="Times New Roman" panose="02020603050405020304" pitchFamily="18" charset="0"/>
                  <a:sym typeface="Arial" panose="020B0604020202020204"/>
                </a:rPr>
                <a:t>Create Dashboards integrating your existing application data.</a:t>
              </a:r>
              <a:endParaRPr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endParaRPr>
            </a:p>
          </p:txBody>
        </p:sp>
      </p:grpSp>
      <p:sp>
        <p:nvSpPr>
          <p:cNvPr id="327" name="Google Shape;327;p37"/>
          <p:cNvSpPr txBox="1"/>
          <p:nvPr/>
        </p:nvSpPr>
        <p:spPr>
          <a:xfrm>
            <a:off x="1525457" y="-4555"/>
            <a:ext cx="8211165" cy="103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 panose="02040502050505030304"/>
              <a:buNone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      Our</a:t>
            </a:r>
            <a:r>
              <a:rPr lang="en-US" sz="3200" b="1" dirty="0">
                <a:solidFill>
                  <a:schemeClr val="dk1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Palatino Linotype" panose="02040502050505030304"/>
                <a:ea typeface="Palatino Linotype" panose="02040502050505030304"/>
                <a:cs typeface="Palatino Linotype" panose="02040502050505030304"/>
                <a:sym typeface="Palatino Linotype" panose="02040502050505030304"/>
              </a:rPr>
              <a:t>Team</a:t>
            </a:r>
            <a:endParaRPr sz="3200" b="1" dirty="0">
              <a:solidFill>
                <a:srgbClr val="0070C0"/>
              </a:solidFill>
              <a:latin typeface="Palatino Linotype" panose="02040502050505030304"/>
              <a:ea typeface="Palatino Linotype" panose="02040502050505030304"/>
              <a:cs typeface="Palatino Linotype" panose="02040502050505030304"/>
              <a:sym typeface="Palatino Linotype" panose="02040502050505030304"/>
            </a:endParaRPr>
          </a:p>
        </p:txBody>
      </p:sp>
      <p:pic>
        <p:nvPicPr>
          <p:cNvPr id="11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38"/>
          <p:cNvGrpSpPr/>
          <p:nvPr/>
        </p:nvGrpSpPr>
        <p:grpSpPr>
          <a:xfrm>
            <a:off x="1541019" y="2088655"/>
            <a:ext cx="8065200" cy="4599528"/>
            <a:chOff x="683733" y="1930074"/>
            <a:chExt cx="8065200" cy="4846200"/>
          </a:xfrm>
        </p:grpSpPr>
        <p:sp>
          <p:nvSpPr>
            <p:cNvPr id="333" name="Google Shape;333;p38"/>
            <p:cNvSpPr txBox="1"/>
            <p:nvPr/>
          </p:nvSpPr>
          <p:spPr>
            <a:xfrm>
              <a:off x="683733" y="1930074"/>
              <a:ext cx="8065200" cy="48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457200" marR="0" lvl="0" indent="-368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95"/>
                <a:buFont typeface="Noto Sans Symbols"/>
                <a:buNone/>
              </a:pPr>
              <a:endParaRPr sz="1395" dirty="0">
                <a:solidFill>
                  <a:srgbClr val="3C8DB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ctr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r>
                <a:rPr lang="en-US" sz="1395" dirty="0">
                  <a:solidFill>
                    <a:srgbClr val="3C8DBC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	</a:t>
              </a:r>
              <a:endParaRPr sz="1085" dirty="0">
                <a:solidFill>
                  <a:srgbClr val="3C8DB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l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C8DB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l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C8DB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l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C8DB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ctr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C8DB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ctr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C8DBC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ctr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28EA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ctr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28EA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ctr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28EA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ctr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28EA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ctr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28EA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ctr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28EA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ctr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r>
                <a:rPr lang="en-US" sz="1085" dirty="0">
                  <a:solidFill>
                    <a:srgbClr val="00206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The logos shown here are purely for illustration purposes  and belong to the respective owners</a:t>
              </a:r>
              <a:br>
                <a:rPr lang="en-US" sz="1085" dirty="0">
                  <a:solidFill>
                    <a:srgbClr val="00206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</a:br>
              <a:endParaRPr sz="1085" dirty="0">
                <a:solidFill>
                  <a:srgbClr val="00206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ctr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85" dirty="0">
                <a:solidFill>
                  <a:srgbClr val="328EA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457200" marR="0" lvl="0" indent="-457200" algn="l" rtl="0">
                <a:lnSpc>
                  <a:spcPct val="90000"/>
                </a:lnSpc>
                <a:spcBef>
                  <a:spcPts val="1300"/>
                </a:spcBef>
                <a:spcAft>
                  <a:spcPts val="0"/>
                </a:spcAft>
                <a:buNone/>
              </a:pPr>
              <a:endParaRPr sz="1005" dirty="0">
                <a:solidFill>
                  <a:srgbClr val="328EA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4" name="Google Shape;334;p38"/>
            <p:cNvGrpSpPr/>
            <p:nvPr/>
          </p:nvGrpSpPr>
          <p:grpSpPr>
            <a:xfrm>
              <a:off x="875003" y="2189280"/>
              <a:ext cx="7802413" cy="4079434"/>
              <a:chOff x="875003" y="2189280"/>
              <a:chExt cx="7802413" cy="4079434"/>
            </a:xfrm>
          </p:grpSpPr>
          <p:pic>
            <p:nvPicPr>
              <p:cNvPr id="335" name="Google Shape;335;p38" descr="C:\Users\Vinodh\Desktop\Toshiba_logo.svg.png"/>
              <p:cNvPicPr preferRelativeResize="0"/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875003" y="2189280"/>
                <a:ext cx="2238711" cy="4552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38" descr="C:\Users\Vinodh\Desktop\225px-Madras_Rubber_Factory_Logo.svg.png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6708150" y="4559815"/>
                <a:ext cx="1831168" cy="499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38" descr="http://t3.gstatic.com/images?q=tbn:ANd9GcRiZLrKvteVp6ydscB2_39QKEPk5cEh2PpCrpK_cUPo83KZwpqWMQMMX_g">
                <a:hlinkClick r:id="rId5"/>
              </p:cNvPr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3994450" y="5228436"/>
                <a:ext cx="1872501" cy="1040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Google Shape;338;p38" descr="C:\Users\Vinodh\Desktop\dp_world_logo_by_addyking.jpg"/>
              <p:cNvPicPr preferRelativeResize="0"/>
              <p:nvPr/>
            </p:nvPicPr>
            <p:blipFill rotWithShape="1">
              <a:blip r:embed="rId7"/>
              <a:srcRect l="11610" r="-11610"/>
              <a:stretch>
                <a:fillRect/>
              </a:stretch>
            </p:blipFill>
            <p:spPr>
              <a:xfrm>
                <a:off x="3983071" y="4337105"/>
                <a:ext cx="1851060" cy="8132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Google Shape;339;p38"/>
              <p:cNvPicPr preferRelativeResize="0"/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6884518" y="5359760"/>
                <a:ext cx="1792898" cy="7776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" name="Google Shape;340;p38" descr="C:\Users\User\Desktop\Quadsel PPT\sclnew.jpg"/>
              <p:cNvPicPr preferRelativeResize="0"/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884285" y="5378792"/>
                <a:ext cx="2440549" cy="7395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Google Shape;341;p38" descr="C:\Users\User\Desktop\Quadsel PPT\mw_joomla_logo.png"/>
              <p:cNvPicPr preferRelativeResize="0"/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879647" y="4333579"/>
                <a:ext cx="2229410" cy="8528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" name="Google Shape;342;p38" descr="C:\Users\Vinodh\Desktop\chevron_oronite.jpg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1011790" y="3167625"/>
                <a:ext cx="1640929" cy="9736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xfrm>
            <a:off x="6236843" y="-11676"/>
            <a:ext cx="6738751" cy="103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 panose="02040502050505030304"/>
              <a:buNone/>
            </a:pPr>
            <a:r>
              <a:rPr lang="en-US" sz="3200" dirty="0">
                <a:latin typeface="Times New Roman" panose="02020603050405020304" pitchFamily="18" charset="0"/>
                <a:ea typeface="Palatino Linotype" panose="02040502050505030304"/>
                <a:cs typeface="Times New Roman" panose="02020603050405020304" pitchFamily="18" charset="0"/>
                <a:sym typeface="Palatino Linotype" panose="02040502050505030304"/>
              </a:rPr>
              <a:t>    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Palatino Linotype" panose="02040502050505030304"/>
                <a:cs typeface="Times New Roman" panose="02020603050405020304" pitchFamily="18" charset="0"/>
                <a:sym typeface="Palatino Linotype" panose="02040502050505030304"/>
              </a:rPr>
              <a:t> Our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Palatino Linotype" panose="02040502050505030304"/>
                <a:cs typeface="Times New Roman" panose="02020603050405020304" pitchFamily="18" charset="0"/>
                <a:sym typeface="Palatino Linotype" panose="02040502050505030304"/>
              </a:rPr>
              <a:t>Esteemed</a:t>
            </a:r>
            <a:r>
              <a:rPr lang="en-US" sz="3200" dirty="0">
                <a:latin typeface="Times New Roman" panose="02020603050405020304" pitchFamily="18" charset="0"/>
                <a:ea typeface="Palatino Linotype" panose="02040502050505030304"/>
                <a:cs typeface="Times New Roman" panose="02020603050405020304" pitchFamily="18" charset="0"/>
                <a:sym typeface="Palatino Linotype" panose="02040502050505030304"/>
              </a:rPr>
              <a:t> 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Palatino Linotype" panose="02040502050505030304"/>
                <a:cs typeface="Times New Roman" panose="02020603050405020304" pitchFamily="18" charset="0"/>
                <a:sym typeface="Palatino Linotype" panose="02040502050505030304"/>
              </a:rPr>
              <a:t>Customers</a:t>
            </a:r>
            <a:endParaRPr sz="3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Palatino Linotype" panose="02040502050505030304"/>
              <a:cs typeface="Times New Roman" panose="02020603050405020304" pitchFamily="18" charset="0"/>
              <a:sym typeface="Palatino Linotype" panose="02040502050505030304"/>
            </a:endParaRPr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5421085" y="3255678"/>
            <a:ext cx="38100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5186136" y="2152805"/>
            <a:ext cx="11696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7597915" y="1948286"/>
            <a:ext cx="1516725" cy="12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5573619" y="1054009"/>
            <a:ext cx="4403664" cy="103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ropped-Axxelent_Logo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475" y="1054009"/>
            <a:ext cx="2538989" cy="762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067" y="1063731"/>
            <a:ext cx="755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CONTACT</a:t>
            </a:r>
            <a:r>
              <a:rPr lang="en-US" sz="3200" b="1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US</a:t>
            </a:r>
            <a:endParaRPr lang="en-US" sz="32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54898" y="3879215"/>
            <a:ext cx="5883057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+91 </a:t>
            </a:r>
            <a:r>
              <a:rPr lang="en-IN" alt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44 2250 2277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info@bluebase.in </a:t>
            </a:r>
            <a:r>
              <a:rPr lang="en-IN" alt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www.bluebase.in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E:\Girish Madhavan\Bluebase\Logo\Bluebase Software Services Private Limited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82493" y="5747921"/>
            <a:ext cx="2143125" cy="971550"/>
          </a:xfrm>
          <a:prstGeom prst="rect">
            <a:avLst/>
          </a:prstGeom>
          <a:noFill/>
        </p:spPr>
      </p:pic>
      <p:sp>
        <p:nvSpPr>
          <p:cNvPr id="4" name="Text Box 3"/>
          <p:cNvSpPr txBox="1"/>
          <p:nvPr/>
        </p:nvSpPr>
        <p:spPr>
          <a:xfrm>
            <a:off x="3888740" y="2120265"/>
            <a:ext cx="44151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b="1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QUADSEL TOWER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dirty="0">
              <a:solidFill>
                <a:schemeClr val="accent4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Old No 80, New No 118 </a:t>
            </a:r>
            <a:endParaRPr lang="en-US" dirty="0">
              <a:solidFill>
                <a:schemeClr val="accent4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Anna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Salai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Manickam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Ln,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Guindy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</a:p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Chennai </a:t>
            </a:r>
            <a:r>
              <a:rPr lang="en-IN" altLang="en-US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600032</a:t>
            </a:r>
            <a:r>
              <a:rPr lang="en-IN" altLang="en-US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IN" altLang="en-US" dirty="0">
              <a:solidFill>
                <a:schemeClr val="accent4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dirty="0">
              <a:solidFill>
                <a:schemeClr val="accent4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Tm="100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12700" y="-64312"/>
            <a:ext cx="15412825" cy="16074031"/>
            <a:chOff x="0" y="-77012"/>
            <a:chExt cx="15412825" cy="16074031"/>
          </a:xfrm>
        </p:grpSpPr>
        <p:grpSp>
          <p:nvGrpSpPr>
            <p:cNvPr id="3" name="Group 84"/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chemeClr val="bg1">
                <a:alpha val="3000"/>
              </a:schemeClr>
            </a:solidFill>
          </p:grpSpPr>
          <p:sp>
            <p:nvSpPr>
              <p:cNvPr id="4" name="Freeform 85"/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" name="Freeform 86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" name="Freeform 87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" name="Freeform 88"/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88"/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434583" y="3303202"/>
            <a:ext cx="6588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en-US" sz="6000" b="1" kern="0" spc="1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THANKYOU!</a:t>
            </a:r>
            <a:endParaRPr lang="en-US" sz="6000" b="1" kern="0" spc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E:\Girish Madhavan\Bluebase\Logo\Bluebase Software Services Private Limited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9638" y="2063750"/>
            <a:ext cx="2143125" cy="971550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100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2445385" y="365125"/>
            <a:ext cx="726948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contract labour  management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751267" y="1739926"/>
            <a:ext cx="10972800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Contract labour management system helps organization in managing contract labourer’s.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free Agreements.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Biometric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Fingerprint Technology where all the labour will be registered with their Fingerprint and other details which can be used for verification as well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the authorized labours will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allowed to enter into the premises.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anage the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of all the 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labours like License, EC policy, GPA, ISMW policy. 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Contractors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Overtime and Shifts are tracked regularly based on IN/OUT punches.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2445385" y="365125"/>
            <a:ext cx="7269480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contract labour  management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403537" y="1656996"/>
            <a:ext cx="10972800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of the labours,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Contractors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Company details.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and out attendance through various means of Biometric.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like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ESI, GPA, PF,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blood group,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photographs, Period of Contract are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incorporated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card.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Reports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contract employees like attendance, Holiday, Work Permit, Deviation and Overtime.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Compliance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tracking of Working Time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Directive.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case of accident / threat, man count &amp; individual details can be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637280" y="365125"/>
            <a:ext cx="4670425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ANALYTICS FOR ALL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rawpixel-604744-unsplash-740p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1928495"/>
            <a:ext cx="7048500" cy="428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65125"/>
            <a:ext cx="12192000" cy="9791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3637280" y="365125"/>
            <a:ext cx="4670425" cy="9798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>
              <a:lnSpc>
                <a:spcPct val="170000"/>
              </a:lnSpc>
              <a:buNone/>
            </a:pPr>
            <a:r>
              <a:rPr lang="en-IN" sz="2900" b="1" cap="all" spc="10" dirty="0" smtClean="0">
                <a:solidFill>
                  <a:schemeClr val="bg1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ANALYTICS FOR ALL</a:t>
            </a:r>
            <a:endParaRPr lang="en-IN" sz="2900" b="1" cap="all" spc="10" dirty="0" smtClean="0">
              <a:solidFill>
                <a:schemeClr val="bg1"/>
              </a:solidFill>
              <a:uFillTx/>
              <a:latin typeface="Times New Roman" panose="02020603050405020304" pitchFamily="18" charset="0"/>
              <a:ea typeface="Sorts Mill Goudy" panose="0200050300000000000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Picture 5" descr="E:\Girish Madhavan\Bluebase\Logo\Blue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7776" y="6069324"/>
            <a:ext cx="1549414" cy="7024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7799" y="6402393"/>
            <a:ext cx="18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www.bluebase.in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 descr="12.21.gartner-digital-graphic-analytics-intelligent-at-he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344295"/>
            <a:ext cx="7721600" cy="519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C - Color 05 Blue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42A5F5"/>
      </a:accent1>
      <a:accent2>
        <a:srgbClr val="2196F3"/>
      </a:accent2>
      <a:accent3>
        <a:srgbClr val="1E88E5"/>
      </a:accent3>
      <a:accent4>
        <a:srgbClr val="1976D2"/>
      </a:accent4>
      <a:accent5>
        <a:srgbClr val="1565C0"/>
      </a:accent5>
      <a:accent6>
        <a:srgbClr val="0D47A1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69</TotalTime>
  <Words>1022</Words>
  <Application>Microsoft Office PowerPoint</Application>
  <PresentationFormat>Widescreen</PresentationFormat>
  <Paragraphs>272</Paragraphs>
  <Slides>55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Calibri</vt:lpstr>
      <vt:lpstr>Calibri Light</vt:lpstr>
      <vt:lpstr>Gill Sans</vt:lpstr>
      <vt:lpstr>Noto Sans Symbols</vt:lpstr>
      <vt:lpstr>Open Sans</vt:lpstr>
      <vt:lpstr>Palatino Linotype</vt:lpstr>
      <vt:lpstr>Roboto Black</vt:lpstr>
      <vt:lpstr>Sorts Mill Goudy</vt:lpstr>
      <vt:lpstr>Source Sans Pro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Our Esteemed Customers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Ilic</dc:creator>
  <cp:lastModifiedBy>User</cp:lastModifiedBy>
  <cp:revision>386</cp:revision>
  <dcterms:created xsi:type="dcterms:W3CDTF">2019-01-07T15:16:00Z</dcterms:created>
  <dcterms:modified xsi:type="dcterms:W3CDTF">2021-02-19T07:53:30Z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</Properties>
</file>